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slides/slide310.xml" ContentType="application/vnd.openxmlformats-officedocument.presentationml.slide+xml"/>
  <Override PartName="/ppt/slideLayouts/slideLayout160.xml" ContentType="application/vnd.openxmlformats-officedocument.presentationml.slideLayout+xml"/>
  <Override PartName="/ppt/slides/slide410.xml" ContentType="application/vnd.openxmlformats-officedocument.presentationml.slide+xml"/>
  <Override PartName="/ppt/slides/slide80.xml" ContentType="application/vnd.openxmlformats-officedocument.presentationml.slide+xml"/>
  <Override PartName="/ppt/notesSlides/notesSlide110.xml" ContentType="application/vnd.openxmlformats-officedocument.presentationml.notesSlide+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8" r:id="rId3"/>
    <p:sldId id="308" r:id="rId4"/>
    <p:sldId id="310" r:id="rId5"/>
    <p:sldId id="309" r:id="rId6"/>
    <p:sldId id="260" r:id="rId7"/>
    <p:sldId id="261" r:id="rId8"/>
    <p:sldId id="262" r:id="rId9"/>
    <p:sldId id="263" r:id="rId10"/>
    <p:sldId id="264" r:id="rId11"/>
    <p:sldId id="327" r:id="rId12"/>
    <p:sldId id="265" r:id="rId13"/>
    <p:sldId id="266" r:id="rId14"/>
    <p:sldId id="328" r:id="rId15"/>
    <p:sldId id="321" r:id="rId16"/>
    <p:sldId id="322" r:id="rId17"/>
    <p:sldId id="323" r:id="rId18"/>
    <p:sldId id="324" r:id="rId19"/>
    <p:sldId id="325" r:id="rId20"/>
    <p:sldId id="271" r:id="rId21"/>
    <p:sldId id="267" r:id="rId22"/>
    <p:sldId id="330" r:id="rId23"/>
    <p:sldId id="326" r:id="rId24"/>
    <p:sldId id="329" r:id="rId25"/>
    <p:sldId id="331" r:id="rId26"/>
    <p:sldId id="332" r:id="rId27"/>
    <p:sldId id="268" r:id="rId28"/>
    <p:sldId id="269" r:id="rId29"/>
    <p:sldId id="270" r:id="rId30"/>
    <p:sldId id="272" r:id="rId31"/>
    <p:sldId id="273" r:id="rId32"/>
    <p:sldId id="274" r:id="rId33"/>
    <p:sldId id="320"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5" r:id="rId64"/>
    <p:sldId id="318" r:id="rId65"/>
    <p:sldId id="319" r:id="rId66"/>
    <p:sldId id="316" r:id="rId67"/>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2" d="100"/>
          <a:sy n="72" d="100"/>
        </p:scale>
        <p:origin x="1350"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26712227"/>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6.2</a:t>
            </a:r>
          </a:p>
        </p:txBody>
      </p:sp>
    </p:spTree>
    <p:extLst>
      <p:ext uri="{BB962C8B-B14F-4D97-AF65-F5344CB8AC3E}">
        <p14:creationId xmlns:p14="http://schemas.microsoft.com/office/powerpoint/2010/main" val="168146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884613" y="8685213"/>
            <a:ext cx="2971800" cy="457200"/>
          </a:xfrm>
          <a:prstGeom prst="rect">
            <a:avLst/>
          </a:prstGeom>
          <a:noFill/>
        </p:spPr>
        <p:txBody>
          <a:bodyPr/>
          <a:lstStyle/>
          <a:p>
            <a:fld id="{67A45B7F-E5E8-F64D-A78E-69256C76DD32}" type="slidenum">
              <a:rPr lang="es-ES">
                <a:latin typeface="Times New Roman" pitchFamily="-107" charset="0"/>
                <a:ea typeface="Arial" pitchFamily="-107" charset="0"/>
                <a:cs typeface="Arial" pitchFamily="-107" charset="0"/>
              </a:rPr>
              <a:pPr/>
              <a:t>29</a:t>
            </a:fld>
            <a:endParaRPr lang="es-ES">
              <a:latin typeface="Times New Roman" pitchFamily="-107" charset="0"/>
              <a:ea typeface="Arial" pitchFamily="-107" charset="0"/>
              <a:cs typeface="Arial" pitchFamily="-107"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209556" indent="-209556"/>
            <a:r>
              <a:rPr lang="en-US" dirty="0">
                <a:latin typeface="Arial" pitchFamily="-107" charset="0"/>
                <a:ea typeface="Arial" pitchFamily="-107" charset="0"/>
                <a:cs typeface="Arial" pitchFamily="-107" charset="0"/>
              </a:rPr>
              <a:t>OpenNebula provides benefits for different stakeholders</a:t>
            </a:r>
          </a:p>
          <a:p>
            <a:pPr marL="209556" indent="-209556"/>
            <a:endParaRPr lang="en-US" dirty="0">
              <a:latin typeface="Arial" pitchFamily="-107" charset="0"/>
              <a:ea typeface="Arial" pitchFamily="-107" charset="0"/>
              <a:cs typeface="Arial" pitchFamily="-107" charset="0"/>
            </a:endParaRPr>
          </a:p>
          <a:p>
            <a:pPr marL="209556" indent="-209556">
              <a:buFontTx/>
              <a:buChar char="-"/>
            </a:pPr>
            <a:r>
              <a:rPr lang="en-US" dirty="0">
                <a:latin typeface="Arial" pitchFamily="-107" charset="0"/>
                <a:ea typeface="Arial" pitchFamily="-107" charset="0"/>
                <a:cs typeface="Arial" pitchFamily="-107" charset="0"/>
              </a:rPr>
              <a:t>For service managers, it provides </a:t>
            </a:r>
          </a:p>
          <a:p>
            <a:pPr marL="209556" indent="-209556">
              <a:buFontTx/>
              <a:buChar char="-"/>
            </a:pPr>
            <a:r>
              <a:rPr lang="en-US" dirty="0">
                <a:latin typeface="Arial" pitchFamily="-107" charset="0"/>
                <a:ea typeface="Arial" pitchFamily="-107" charset="0"/>
                <a:cs typeface="Arial" pitchFamily="-107" charset="0"/>
              </a:rPr>
              <a:t>We will talk about this later, related to Green IT</a:t>
            </a:r>
          </a:p>
          <a:p>
            <a:pPr marL="209556" indent="-209556">
              <a:buFontTx/>
              <a:buChar char="-"/>
            </a:pPr>
            <a:endParaRPr lang="en-US" dirty="0">
              <a:latin typeface="Arial" pitchFamily="-107" charset="0"/>
              <a:ea typeface="Arial" pitchFamily="-107" charset="0"/>
              <a:cs typeface="Arial" pitchFamily="-107" charset="0"/>
            </a:endParaRPr>
          </a:p>
          <a:p>
            <a:pPr marL="209556" indent="-209556"/>
            <a:r>
              <a:rPr lang="en-US" dirty="0">
                <a:latin typeface="Arial" pitchFamily="-107" charset="0"/>
                <a:ea typeface="Arial" pitchFamily="-107" charset="0"/>
                <a:cs typeface="Arial" pitchFamily="-107" charset="0"/>
              </a:rPr>
              <a:t>Provides an open…</a:t>
            </a:r>
          </a:p>
          <a:p>
            <a:pPr marL="209556" indent="-209556"/>
            <a:r>
              <a:rPr lang="en-US" dirty="0">
                <a:latin typeface="Arial" pitchFamily="-107" charset="0"/>
                <a:ea typeface="Arial" pitchFamily="-107" charset="0"/>
                <a:cs typeface="Arial" pitchFamily="-107" charset="0"/>
              </a:rPr>
              <a:t>This allows its integration… cloud providers (we now have support for EC2 and EH), hypervisors (we have support for Xen, KVM), we provide our own VM image manager but…</a:t>
            </a:r>
          </a:p>
        </p:txBody>
      </p:sp>
    </p:spTree>
    <p:extLst>
      <p:ext uri="{BB962C8B-B14F-4D97-AF65-F5344CB8AC3E}">
        <p14:creationId xmlns:p14="http://schemas.microsoft.com/office/powerpoint/2010/main" val="346608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7788" eaLnBrk="0" hangingPunct="0">
              <a:defRPr sz="2200" b="1">
                <a:solidFill>
                  <a:schemeClr val="tx1"/>
                </a:solidFill>
                <a:latin typeface="Arial" charset="0"/>
                <a:ea typeface="ＭＳ Ｐゴシック" charset="0"/>
                <a:cs typeface="Arial" charset="0"/>
              </a:defRPr>
            </a:lvl1pPr>
            <a:lvl2pPr marL="35014775" indent="-34592734" defTabSz="877788" eaLnBrk="0" hangingPunct="0">
              <a:defRPr sz="2200" b="1">
                <a:solidFill>
                  <a:schemeClr val="tx1"/>
                </a:solidFill>
                <a:latin typeface="Arial" charset="0"/>
                <a:ea typeface="Arial" charset="0"/>
                <a:cs typeface="Arial" charset="0"/>
              </a:defRPr>
            </a:lvl2pPr>
            <a:lvl3pPr eaLnBrk="0" hangingPunct="0">
              <a:defRPr sz="2200" b="1">
                <a:solidFill>
                  <a:schemeClr val="tx1"/>
                </a:solidFill>
                <a:latin typeface="Arial" charset="0"/>
                <a:ea typeface="Arial" charset="0"/>
                <a:cs typeface="Arial" charset="0"/>
              </a:defRPr>
            </a:lvl3pPr>
            <a:lvl4pPr eaLnBrk="0" hangingPunct="0">
              <a:defRPr sz="2200" b="1">
                <a:solidFill>
                  <a:schemeClr val="tx1"/>
                </a:solidFill>
                <a:latin typeface="Arial" charset="0"/>
                <a:ea typeface="Arial" charset="0"/>
                <a:cs typeface="Arial" charset="0"/>
              </a:defRPr>
            </a:lvl4pPr>
            <a:lvl5pPr eaLnBrk="0" hangingPunct="0">
              <a:defRPr sz="2200" b="1">
                <a:solidFill>
                  <a:schemeClr val="tx1"/>
                </a:solidFill>
                <a:latin typeface="Arial" charset="0"/>
                <a:ea typeface="Arial" charset="0"/>
                <a:cs typeface="Arial" charset="0"/>
              </a:defRPr>
            </a:lvl5pPr>
            <a:lvl6pPr marL="422041" eaLnBrk="0" fontAlgn="base" hangingPunct="0">
              <a:spcBef>
                <a:spcPct val="0"/>
              </a:spcBef>
              <a:spcAft>
                <a:spcPct val="0"/>
              </a:spcAft>
              <a:defRPr sz="2200" b="1">
                <a:solidFill>
                  <a:schemeClr val="tx1"/>
                </a:solidFill>
                <a:latin typeface="Arial" charset="0"/>
                <a:ea typeface="Arial" charset="0"/>
                <a:cs typeface="Arial" charset="0"/>
              </a:defRPr>
            </a:lvl6pPr>
            <a:lvl7pPr marL="844083" eaLnBrk="0" fontAlgn="base" hangingPunct="0">
              <a:spcBef>
                <a:spcPct val="0"/>
              </a:spcBef>
              <a:spcAft>
                <a:spcPct val="0"/>
              </a:spcAft>
              <a:defRPr sz="2200" b="1">
                <a:solidFill>
                  <a:schemeClr val="tx1"/>
                </a:solidFill>
                <a:latin typeface="Arial" charset="0"/>
                <a:ea typeface="Arial" charset="0"/>
                <a:cs typeface="Arial" charset="0"/>
              </a:defRPr>
            </a:lvl7pPr>
            <a:lvl8pPr marL="1266124" eaLnBrk="0" fontAlgn="base" hangingPunct="0">
              <a:spcBef>
                <a:spcPct val="0"/>
              </a:spcBef>
              <a:spcAft>
                <a:spcPct val="0"/>
              </a:spcAft>
              <a:defRPr sz="2200" b="1">
                <a:solidFill>
                  <a:schemeClr val="tx1"/>
                </a:solidFill>
                <a:latin typeface="Arial" charset="0"/>
                <a:ea typeface="Arial" charset="0"/>
                <a:cs typeface="Arial" charset="0"/>
              </a:defRPr>
            </a:lvl8pPr>
            <a:lvl9pPr marL="1688165" eaLnBrk="0" fontAlgn="base" hangingPunct="0">
              <a:spcBef>
                <a:spcPct val="0"/>
              </a:spcBef>
              <a:spcAft>
                <a:spcPct val="0"/>
              </a:spcAft>
              <a:defRPr sz="2200" b="1">
                <a:solidFill>
                  <a:schemeClr val="tx1"/>
                </a:solidFill>
                <a:latin typeface="Arial" charset="0"/>
                <a:ea typeface="Arial" charset="0"/>
                <a:cs typeface="Arial" charset="0"/>
              </a:defRPr>
            </a:lvl9pPr>
          </a:lstStyle>
          <a:p>
            <a:pPr eaLnBrk="1" hangingPunct="1"/>
            <a:fld id="{3DEDDB8F-1FC3-BD4C-938C-D3F35C0B69AA}" type="slidenum">
              <a:rPr lang="es-ES" sz="1200" b="0">
                <a:latin typeface="Times New Roman" charset="0"/>
              </a:rPr>
              <a:pPr eaLnBrk="1" hangingPunct="1"/>
              <a:t>30</a:t>
            </a:fld>
            <a:endParaRPr lang="es-ES" sz="1200" b="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09556" indent="-209556"/>
            <a:endParaRPr lang="en-US">
              <a:latin typeface="Arial" charset="0"/>
              <a:cs typeface="Arial" charset="0"/>
            </a:endParaRPr>
          </a:p>
        </p:txBody>
      </p:sp>
    </p:spTree>
    <p:extLst>
      <p:ext uri="{BB962C8B-B14F-4D97-AF65-F5344CB8AC3E}">
        <p14:creationId xmlns:p14="http://schemas.microsoft.com/office/powerpoint/2010/main" val="12134840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6.1</a:t>
            </a:r>
          </a:p>
        </p:txBody>
      </p:sp>
    </p:spTree>
    <p:extLst>
      <p:ext uri="{BB962C8B-B14F-4D97-AF65-F5344CB8AC3E}">
        <p14:creationId xmlns:p14="http://schemas.microsoft.com/office/powerpoint/2010/main" val="2731471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6.4</a:t>
            </a:r>
          </a:p>
        </p:txBody>
      </p:sp>
    </p:spTree>
    <p:extLst>
      <p:ext uri="{BB962C8B-B14F-4D97-AF65-F5344CB8AC3E}">
        <p14:creationId xmlns:p14="http://schemas.microsoft.com/office/powerpoint/2010/main" val="2715534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p:cNvSpPr>
            <a:spLocks noGrp="1" noChangeArrowheads="1"/>
          </p:cNvSpPr>
          <p:nvPr>
            <p:ph type="sldNum" sz="quarter"/>
          </p:nvPr>
        </p:nvSpPr>
        <p:spPr>
          <a:xfrm>
            <a:off x="3884613" y="8685213"/>
            <a:ext cx="2971800" cy="457200"/>
          </a:xfrm>
          <a:prstGeom prst="rect">
            <a:avLst/>
          </a:prstGeom>
          <a:noFill/>
        </p:spPr>
        <p:txBody>
          <a:bodyPr/>
          <a:lstStyle/>
          <a:p>
            <a:fld id="{E871CCF3-8D9B-3440-A680-FF537AE01106}" type="slidenum">
              <a:rPr lang="en-US"/>
              <a:pPr/>
              <a:t>39</a:t>
            </a:fld>
            <a:endParaRPr lang="en-US"/>
          </a:p>
        </p:txBody>
      </p:sp>
      <p:sp>
        <p:nvSpPr>
          <p:cNvPr id="38915"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38916" name="Text Box 2"/>
          <p:cNvSpPr>
            <a:spLocks noGrp="1" noChangeArrowheads="1"/>
          </p:cNvSpPr>
          <p:nvPr>
            <p:ph type="body" idx="1"/>
          </p:nvPr>
        </p:nvSpPr>
        <p:spPr>
          <a:xfrm>
            <a:off x="686360" y="4342535"/>
            <a:ext cx="5486681" cy="4114511"/>
          </a:xfrm>
          <a:noFill/>
          <a:ln/>
        </p:spPr>
        <p:txBody>
          <a:bodyPr wrap="none" anchor="ctr"/>
          <a:lstStyle/>
          <a:p>
            <a:endParaRPr lang="en-US"/>
          </a:p>
        </p:txBody>
      </p:sp>
    </p:spTree>
    <p:extLst>
      <p:ext uri="{BB962C8B-B14F-4D97-AF65-F5344CB8AC3E}">
        <p14:creationId xmlns:p14="http://schemas.microsoft.com/office/powerpoint/2010/main" val="395710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A1F3C396-401D-024C-BB0E-FDC9746107B8}" type="slidenum">
              <a:rPr lang="en-US"/>
              <a:pPr/>
              <a:t>42</a:t>
            </a:fld>
            <a:endParaRPr lang="en-US"/>
          </a:p>
        </p:txBody>
      </p:sp>
      <p:sp>
        <p:nvSpPr>
          <p:cNvPr id="1054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05474"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88983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A1F3C396-401D-024C-BB0E-FDC9746107B8}" type="slidenum">
              <a:rPr lang="en-US"/>
              <a:pPr/>
              <a:t>43</a:t>
            </a:fld>
            <a:endParaRPr lang="en-US"/>
          </a:p>
        </p:txBody>
      </p:sp>
      <p:sp>
        <p:nvSpPr>
          <p:cNvPr id="1054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05474"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266949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0E1835EE-402A-1E49-8174-08625A78415F}" type="slidenum">
              <a:rPr lang="en-US"/>
              <a:pPr/>
              <a:t>45</a:t>
            </a:fld>
            <a:endParaRPr lang="en-US"/>
          </a:p>
        </p:txBody>
      </p:sp>
      <p:sp>
        <p:nvSpPr>
          <p:cNvPr id="1290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29026"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71902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0E1835EE-402A-1E49-8174-08625A78415F}" type="slidenum">
              <a:rPr lang="en-US"/>
              <a:pPr/>
              <a:t>46</a:t>
            </a:fld>
            <a:endParaRPr lang="en-US"/>
          </a:p>
        </p:txBody>
      </p:sp>
      <p:sp>
        <p:nvSpPr>
          <p:cNvPr id="1290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29026"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814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A1F3C396-401D-024C-BB0E-FDC9746107B8}" type="slidenum">
              <a:rPr lang="en-US"/>
              <a:pPr/>
              <a:t>47</a:t>
            </a:fld>
            <a:endParaRPr lang="en-US"/>
          </a:p>
        </p:txBody>
      </p:sp>
      <p:sp>
        <p:nvSpPr>
          <p:cNvPr id="1054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05474"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68850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10D06395-8377-8646-9EE5-4DC63311F240}" type="slidenum">
              <a:rPr lang="en-US"/>
              <a:pPr/>
              <a:t>50</a:t>
            </a:fld>
            <a:endParaRPr lang="en-US"/>
          </a:p>
        </p:txBody>
      </p:sp>
      <p:sp>
        <p:nvSpPr>
          <p:cNvPr id="1320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32098"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04480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85996" y="8685878"/>
            <a:ext cx="2970471" cy="456704"/>
          </a:xfrm>
          <a:prstGeom prst="rect">
            <a:avLst/>
          </a:prstGeom>
          <a:noFill/>
          <a:ln w="9525">
            <a:noFill/>
            <a:miter lim="800000"/>
            <a:headEnd/>
            <a:tailEnd/>
          </a:ln>
        </p:spPr>
        <p:txBody>
          <a:bodyPr lIns="87734" tIns="43867" rIns="87734" bIns="43867" anchor="b">
            <a:prstTxWarp prst="textNoShape">
              <a:avLst/>
            </a:prstTxWarp>
          </a:bodyPr>
          <a:lstStyle/>
          <a:p>
            <a:pPr algn="r" defTabSz="877788"/>
            <a:fld id="{468BF211-E514-8648-B281-AE6083BA1A80}" type="slidenum">
              <a:rPr lang="es-ES" sz="1200">
                <a:latin typeface="Times New Roman" pitchFamily="-65" charset="0"/>
              </a:rPr>
              <a:pPr algn="r" defTabSz="877788"/>
              <a:t>8</a:t>
            </a:fld>
            <a:endParaRPr lang="es-ES" sz="1200" dirty="0">
              <a:latin typeface="Times New Roman" pitchFamily="-65"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685494" y="4344357"/>
            <a:ext cx="5487013" cy="4113169"/>
          </a:xfrm>
          <a:noFill/>
          <a:ln/>
        </p:spPr>
        <p:txBody>
          <a:bodyPr lIns="87734" tIns="43867" rIns="87734" bIns="43867"/>
          <a:lstStyle/>
          <a:p>
            <a:pPr marL="634528" lvl="1" indent="-177316">
              <a:lnSpc>
                <a:spcPct val="140000"/>
              </a:lnSpc>
              <a:buFontTx/>
              <a:buChar char="•"/>
            </a:pPr>
            <a:r>
              <a:rPr lang="en-US" dirty="0">
                <a:latin typeface="Arial" pitchFamily="-65" charset="0"/>
                <a:ea typeface="Arial" pitchFamily="-65" charset="0"/>
                <a:cs typeface="Arial" pitchFamily="-65" charset="0"/>
              </a:rPr>
              <a:t>Datacenters for flexibility providing services</a:t>
            </a:r>
          </a:p>
          <a:p>
            <a:pPr marL="634528" lvl="1" indent="-177316">
              <a:lnSpc>
                <a:spcPct val="140000"/>
              </a:lnSpc>
              <a:buFontTx/>
              <a:buChar char="•"/>
            </a:pPr>
            <a:r>
              <a:rPr lang="en-US" dirty="0">
                <a:latin typeface="Arial" pitchFamily="-65" charset="0"/>
                <a:ea typeface="Arial" pitchFamily="-65" charset="0"/>
                <a:cs typeface="Arial" pitchFamily="-65" charset="0"/>
              </a:rPr>
              <a:t>Cloud providers willing to offer their static infrastructure</a:t>
            </a:r>
          </a:p>
          <a:p>
            <a:pPr eaLnBrk="1" hangingPunct="1"/>
            <a:endParaRPr lang="es-ES_tradnl" dirty="0">
              <a:latin typeface="Calibri"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348248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38DADB8C-B906-BF4C-9993-FFF79A8B722F}" type="slidenum">
              <a:rPr lang="en-US"/>
              <a:pPr/>
              <a:t>61</a:t>
            </a:fld>
            <a:endParaRPr lang="en-US"/>
          </a:p>
        </p:txBody>
      </p:sp>
      <p:sp>
        <p:nvSpPr>
          <p:cNvPr id="1515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51554"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sz="1200" dirty="0">
                <a:solidFill>
                  <a:srgbClr val="333333"/>
                </a:solidFill>
                <a:ea typeface="Bitstream Vera Sans" charset="0"/>
                <a:cs typeface="Bitstream Vera Sans" charset="0"/>
              </a:rPr>
              <a:t>Create your EC2 hybrid cloud by adding a new host</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FFFFFF"/>
              </a:solidFill>
              <a:latin typeface="Courier New" charset="0"/>
              <a:ea typeface="Bitstream Vera Sans" charset="0"/>
              <a:cs typeface="Bitstream Vera Sans" charset="0"/>
            </a:endParaRP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a:t>
            </a:r>
            <a:r>
              <a:rPr lang="en-US" dirty="0" err="1">
                <a:solidFill>
                  <a:srgbClr val="FFFFFF"/>
                </a:solidFill>
                <a:latin typeface="Courier New" charset="0"/>
                <a:ea typeface="Bitstream Vera Sans" charset="0"/>
                <a:cs typeface="Bitstream Vera Sans" charset="0"/>
              </a:rPr>
              <a:t>onehost</a:t>
            </a:r>
            <a:r>
              <a:rPr lang="en-US" dirty="0">
                <a:solidFill>
                  <a:srgbClr val="FFFFFF"/>
                </a:solidFill>
                <a:latin typeface="Courier New" charset="0"/>
                <a:ea typeface="Bitstream Vera Sans" charset="0"/>
                <a:cs typeface="Bitstream Vera Sans" charset="0"/>
              </a:rPr>
              <a:t> create ec2 im_ec2 vmm_ec2 </a:t>
            </a:r>
            <a:r>
              <a:rPr lang="en-US" dirty="0" err="1">
                <a:solidFill>
                  <a:srgbClr val="FFFFFF"/>
                </a:solidFill>
                <a:latin typeface="Courier New" charset="0"/>
                <a:ea typeface="Bitstream Vera Sans" charset="0"/>
                <a:cs typeface="Bitstream Vera Sans" charset="0"/>
              </a:rPr>
              <a:t>tm_dummy</a:t>
            </a:r>
            <a:endParaRPr lang="en-US" dirty="0">
              <a:solidFill>
                <a:srgbClr val="FFFFFF"/>
              </a:solidFill>
              <a:latin typeface="Courier New" charset="0"/>
              <a:ea typeface="Bitstream Vera Sans" charset="0"/>
              <a:cs typeface="Bitstream Vera Sans" charset="0"/>
            </a:endParaRP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FFFFFF"/>
              </a:solidFill>
              <a:latin typeface="Courier New" charset="0"/>
              <a:ea typeface="Bitstream Vera Sans" charset="0"/>
              <a:cs typeface="Bitstream Vera Sans" charset="0"/>
            </a:endParaRP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a:t>
            </a:r>
            <a:r>
              <a:rPr lang="en-US" dirty="0" err="1">
                <a:solidFill>
                  <a:srgbClr val="FFFFFF"/>
                </a:solidFill>
                <a:latin typeface="Courier New" charset="0"/>
                <a:ea typeface="Bitstream Vera Sans" charset="0"/>
                <a:cs typeface="Bitstream Vera Sans" charset="0"/>
              </a:rPr>
              <a:t>onehost</a:t>
            </a:r>
            <a:r>
              <a:rPr lang="en-US" dirty="0">
                <a:solidFill>
                  <a:srgbClr val="FFFFFF"/>
                </a:solidFill>
                <a:latin typeface="Courier New" charset="0"/>
                <a:ea typeface="Bitstream Vera Sans" charset="0"/>
                <a:cs typeface="Bitstream Vera Sans" charset="0"/>
              </a:rPr>
              <a:t> list</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ID NAME                RVM   TCPU   FCPU   ACPU    TMEM    FMEM STAT</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0 84.21.x.y             0    200    200    200 2017004 1667080   on</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1 84.21.x.z             1    200    200    200 2017004 1681676   on</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b="1" dirty="0">
                <a:solidFill>
                  <a:srgbClr val="FFFF00"/>
                </a:solidFill>
                <a:latin typeface="Courier New" charset="0"/>
                <a:ea typeface="Bitstream Vera Sans" charset="0"/>
                <a:cs typeface="Bitstream Vera Sans" charset="0"/>
              </a:rPr>
              <a:t>   2 ec2                   0    500    500    500 8912896 8912896   on</a:t>
            </a:r>
          </a:p>
          <a:p>
            <a:pPr>
              <a:lnSpc>
                <a:spcPct val="94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FFFFFF"/>
                </a:solidFill>
                <a:latin typeface="Courier New" charset="0"/>
                <a:ea typeface="Bitstream Vera Sans" charset="0"/>
                <a:cs typeface="Bitstream Vera Sans" charset="0"/>
              </a:rPr>
              <a:t> </a:t>
            </a:r>
          </a:p>
          <a:p>
            <a:endParaRPr lang="en-US" dirty="0"/>
          </a:p>
        </p:txBody>
      </p:sp>
    </p:spTree>
    <p:extLst>
      <p:ext uri="{BB962C8B-B14F-4D97-AF65-F5344CB8AC3E}">
        <p14:creationId xmlns:p14="http://schemas.microsoft.com/office/powerpoint/2010/main" val="205960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3EE514D5-7A5B-FD42-B8C7-577F7FB3130B}" type="slidenum">
              <a:rPr lang="en-US"/>
              <a:pPr/>
              <a:t>62</a:t>
            </a:fld>
            <a:endParaRPr lang="en-US"/>
          </a:p>
        </p:txBody>
      </p:sp>
      <p:sp>
        <p:nvSpPr>
          <p:cNvPr id="1525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52578"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31852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xfrm>
            <a:off x="3884613" y="8685213"/>
            <a:ext cx="2971800" cy="457200"/>
          </a:xfrm>
          <a:prstGeom prst="rect">
            <a:avLst/>
          </a:prstGeom>
          <a:noFill/>
        </p:spPr>
        <p:txBody>
          <a:bodyPr/>
          <a:lstStyle/>
          <a:p>
            <a:fld id="{E5C37B7C-0924-6F40-AE45-DA78500F5DAC}" type="slidenum">
              <a:rPr lang="es-ES">
                <a:latin typeface="Times New Roman" pitchFamily="-107" charset="0"/>
                <a:ea typeface="Arial" pitchFamily="-107" charset="0"/>
                <a:cs typeface="Arial" pitchFamily="-107" charset="0"/>
              </a:rPr>
              <a:pPr/>
              <a:t>63</a:t>
            </a:fld>
            <a:endParaRPr lang="es-ES">
              <a:latin typeface="Times New Roman" pitchFamily="-107" charset="0"/>
              <a:ea typeface="Arial" pitchFamily="-107" charset="0"/>
              <a:cs typeface="Arial" pitchFamily="-107"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209556" indent="-209556"/>
            <a:r>
              <a:rPr lang="en-US" dirty="0">
                <a:latin typeface="Arial" pitchFamily="-107" charset="0"/>
                <a:ea typeface="Arial" pitchFamily="-107" charset="0"/>
                <a:cs typeface="Arial" pitchFamily="-107" charset="0"/>
              </a:rPr>
              <a:t>In order to illustrate the functionality provided by OpenNebula, we have developed some use cases. For example:</a:t>
            </a:r>
          </a:p>
          <a:p>
            <a:pPr marL="209556" indent="-209556"/>
            <a:endParaRPr lang="en-US" dirty="0">
              <a:latin typeface="Arial" pitchFamily="-107" charset="0"/>
              <a:ea typeface="Arial" pitchFamily="-107" charset="0"/>
              <a:cs typeface="Arial" pitchFamily="-107" charset="0"/>
            </a:endParaRPr>
          </a:p>
          <a:p>
            <a:pPr marL="209556" indent="-209556">
              <a:buFontTx/>
              <a:buChar char="-"/>
            </a:pPr>
            <a:r>
              <a:rPr lang="en-US" dirty="0">
                <a:latin typeface="Arial" pitchFamily="-107" charset="0"/>
                <a:ea typeface="Arial" pitchFamily="-107" charset="0"/>
                <a:cs typeface="Arial" pitchFamily="-107" charset="0"/>
              </a:rPr>
              <a:t>On-demand…. That is the …This use case demonstrates the dynamic,,,</a:t>
            </a:r>
          </a:p>
          <a:p>
            <a:pPr marL="209556" indent="-209556">
              <a:buFontTx/>
              <a:buChar char="-"/>
            </a:pPr>
            <a:r>
              <a:rPr lang="en-US" dirty="0">
                <a:latin typeface="Arial" pitchFamily="-107" charset="0"/>
                <a:ea typeface="Arial" pitchFamily="-107" charset="0"/>
                <a:cs typeface="Arial" pitchFamily="-107" charset="0"/>
              </a:rPr>
              <a:t>On-demand… That is the … This use case illustrates how   </a:t>
            </a:r>
          </a:p>
        </p:txBody>
      </p:sp>
    </p:spTree>
    <p:extLst>
      <p:ext uri="{BB962C8B-B14F-4D97-AF65-F5344CB8AC3E}">
        <p14:creationId xmlns:p14="http://schemas.microsoft.com/office/powerpoint/2010/main" val="1276117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3885996" y="8685878"/>
            <a:ext cx="2970471" cy="456704"/>
          </a:xfrm>
          <a:prstGeom prst="rect">
            <a:avLst/>
          </a:prstGeom>
          <a:noFill/>
          <a:ln w="9525">
            <a:noFill/>
            <a:miter lim="800000"/>
            <a:headEnd/>
            <a:tailEnd/>
          </a:ln>
        </p:spPr>
        <p:txBody>
          <a:bodyPr lIns="87734" tIns="43867" rIns="87734" bIns="43867" anchor="b">
            <a:prstTxWarp prst="textNoShape">
              <a:avLst/>
            </a:prstTxWarp>
          </a:bodyPr>
          <a:lstStyle/>
          <a:p>
            <a:pPr algn="r" defTabSz="877788"/>
            <a:fld id="{88B94907-EC19-6041-956E-570BA2AA3236}" type="slidenum">
              <a:rPr lang="es-ES" sz="1200">
                <a:latin typeface="Times New Roman" pitchFamily="-65" charset="0"/>
              </a:rPr>
              <a:pPr algn="r" defTabSz="877788"/>
              <a:t>9</a:t>
            </a:fld>
            <a:endParaRPr lang="es-ES" sz="1200" dirty="0">
              <a:latin typeface="Times New Roman" pitchFamily="-65"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494" y="4344357"/>
            <a:ext cx="5487013" cy="4113169"/>
          </a:xfrm>
          <a:noFill/>
          <a:ln/>
        </p:spPr>
        <p:txBody>
          <a:bodyPr lIns="87734" tIns="43867" rIns="87734" bIns="43867"/>
          <a:lstStyle/>
          <a:p>
            <a:pPr marL="634528" lvl="1" indent="-177316">
              <a:lnSpc>
                <a:spcPct val="140000"/>
              </a:lnSpc>
              <a:buFontTx/>
              <a:buChar char="•"/>
            </a:pPr>
            <a:r>
              <a:rPr lang="en-US" dirty="0">
                <a:latin typeface="Arial" pitchFamily="-65" charset="0"/>
                <a:ea typeface="Arial" pitchFamily="-65" charset="0"/>
                <a:cs typeface="Arial" pitchFamily="-65" charset="0"/>
              </a:rPr>
              <a:t>Datacenters for flexibility providing services</a:t>
            </a:r>
          </a:p>
          <a:p>
            <a:pPr marL="634528" lvl="1" indent="-177316">
              <a:lnSpc>
                <a:spcPct val="140000"/>
              </a:lnSpc>
              <a:buFontTx/>
              <a:buChar char="•"/>
            </a:pPr>
            <a:r>
              <a:rPr lang="en-US" dirty="0">
                <a:latin typeface="Arial" pitchFamily="-65" charset="0"/>
                <a:ea typeface="Arial" pitchFamily="-65" charset="0"/>
                <a:cs typeface="Arial" pitchFamily="-65" charset="0"/>
              </a:rPr>
              <a:t>Cloud providers willing to offer their static infrastructure</a:t>
            </a:r>
          </a:p>
          <a:p>
            <a:pPr eaLnBrk="1" hangingPunct="1"/>
            <a:endParaRPr lang="es-ES_tradnl" dirty="0">
              <a:latin typeface="Calibri"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336210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6.3</a:t>
            </a:r>
          </a:p>
        </p:txBody>
      </p:sp>
    </p:spTree>
    <p:extLst>
      <p:ext uri="{BB962C8B-B14F-4D97-AF65-F5344CB8AC3E}">
        <p14:creationId xmlns:p14="http://schemas.microsoft.com/office/powerpoint/2010/main" val="342590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xfrm>
            <a:off x="3884613" y="8685213"/>
            <a:ext cx="2971800" cy="457200"/>
          </a:xfrm>
          <a:prstGeom prst="rect">
            <a:avLst/>
          </a:prstGeom>
          <a:noFill/>
        </p:spPr>
        <p:txBody>
          <a:bodyPr/>
          <a:lstStyle/>
          <a:p>
            <a:pPr defTabSz="382475"/>
            <a:fld id="{87E17683-66E3-F840-A180-1A6B04ACA4B1}" type="slidenum">
              <a:rPr lang="es-ES">
                <a:ea typeface="Arial" charset="0"/>
                <a:cs typeface="Arial" charset="0"/>
              </a:rPr>
              <a:pPr defTabSz="382475"/>
              <a:t>12</a:t>
            </a:fld>
            <a:endParaRPr lang="es-ES">
              <a:ea typeface="Arial" charset="0"/>
              <a:cs typeface="Arial"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ln/>
        </p:spPr>
        <p:txBody>
          <a:bodyPr/>
          <a:lstStyle/>
          <a:p>
            <a:pPr eaLnBrk="1" hangingPunct="1"/>
            <a:endParaRPr lang="en-US">
              <a:latin typeface="Arial" charset="0"/>
              <a:ea typeface="Arial" charset="0"/>
              <a:cs typeface="Arial" charset="0"/>
            </a:endParaRPr>
          </a:p>
        </p:txBody>
      </p:sp>
    </p:spTree>
    <p:extLst>
      <p:ext uri="{BB962C8B-B14F-4D97-AF65-F5344CB8AC3E}">
        <p14:creationId xmlns:p14="http://schemas.microsoft.com/office/powerpoint/2010/main" val="1221152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xfrm>
            <a:off x="3884613" y="8685213"/>
            <a:ext cx="2971800" cy="457200"/>
          </a:xfrm>
          <a:prstGeom prst="rect">
            <a:avLst/>
          </a:prstGeom>
          <a:noFill/>
        </p:spPr>
        <p:txBody>
          <a:bodyPr/>
          <a:lstStyle/>
          <a:p>
            <a:pPr defTabSz="382475"/>
            <a:fld id="{87E17683-66E3-F840-A180-1A6B04ACA4B1}" type="slidenum">
              <a:rPr lang="es-ES">
                <a:ea typeface="Arial" charset="0"/>
                <a:cs typeface="Arial" charset="0"/>
              </a:rPr>
              <a:pPr defTabSz="382475"/>
              <a:t>13</a:t>
            </a:fld>
            <a:endParaRPr lang="es-ES">
              <a:ea typeface="Arial" charset="0"/>
              <a:cs typeface="Arial"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ln/>
        </p:spPr>
        <p:txBody>
          <a:bodyPr/>
          <a:lstStyle/>
          <a:p>
            <a:pPr eaLnBrk="1" hangingPunct="1"/>
            <a:endParaRPr lang="en-US">
              <a:latin typeface="Arial" charset="0"/>
              <a:ea typeface="Arial" charset="0"/>
              <a:cs typeface="Arial" charset="0"/>
            </a:endParaRPr>
          </a:p>
        </p:txBody>
      </p:sp>
    </p:spTree>
    <p:extLst>
      <p:ext uri="{BB962C8B-B14F-4D97-AF65-F5344CB8AC3E}">
        <p14:creationId xmlns:p14="http://schemas.microsoft.com/office/powerpoint/2010/main" val="338974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xfrm>
            <a:off x="3884613" y="8685213"/>
            <a:ext cx="2971800" cy="457200"/>
          </a:xfrm>
          <a:prstGeom prst="rect">
            <a:avLst/>
          </a:prstGeom>
          <a:noFill/>
        </p:spPr>
        <p:txBody>
          <a:bodyPr/>
          <a:lstStyle/>
          <a:p>
            <a:fld id="{C8CF2523-D4D1-EB4D-911B-2D475CD2A38D}" type="slidenum">
              <a:rPr lang="es-ES">
                <a:latin typeface="Times New Roman" charset="0"/>
                <a:ea typeface="Arial" charset="0"/>
                <a:cs typeface="Arial" charset="0"/>
              </a:rPr>
              <a:pPr/>
              <a:t>20</a:t>
            </a:fld>
            <a:endParaRPr lang="es-ES">
              <a:latin typeface="Times New Roman" charset="0"/>
              <a:ea typeface="Arial" charset="0"/>
              <a:cs typeface="Arial"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209556" indent="-209556"/>
            <a:r>
              <a:rPr lang="en-US" dirty="0">
                <a:latin typeface="Arial" charset="0"/>
                <a:ea typeface="Arial" charset="0"/>
                <a:cs typeface="Arial" charset="0"/>
              </a:rPr>
              <a:t>Three types of features according to the different deployment models</a:t>
            </a:r>
          </a:p>
          <a:p>
            <a:pPr marL="209556" indent="-209556"/>
            <a:endParaRPr lang="en-US" dirty="0">
              <a:latin typeface="Arial" charset="0"/>
              <a:ea typeface="Arial" charset="0"/>
              <a:cs typeface="Arial" charset="0"/>
            </a:endParaRPr>
          </a:p>
          <a:p>
            <a:pPr marL="209556" indent="-209556"/>
            <a:r>
              <a:rPr lang="en-US" dirty="0">
                <a:latin typeface="Arial" charset="0"/>
                <a:ea typeface="Arial" charset="0"/>
                <a:cs typeface="Arial" charset="0"/>
              </a:rPr>
              <a:t>About features…</a:t>
            </a:r>
          </a:p>
        </p:txBody>
      </p:sp>
    </p:spTree>
    <p:extLst>
      <p:ext uri="{BB962C8B-B14F-4D97-AF65-F5344CB8AC3E}">
        <p14:creationId xmlns:p14="http://schemas.microsoft.com/office/powerpoint/2010/main" val="187822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884613" y="8685213"/>
            <a:ext cx="2971800" cy="457200"/>
          </a:xfrm>
          <a:prstGeom prst="rect">
            <a:avLst/>
          </a:prstGeom>
          <a:noFill/>
        </p:spPr>
        <p:txBody>
          <a:bodyPr/>
          <a:lstStyle/>
          <a:p>
            <a:fld id="{67A45B7F-E5E8-F64D-A78E-69256C76DD32}" type="slidenum">
              <a:rPr lang="es-ES">
                <a:latin typeface="Times New Roman" pitchFamily="-107" charset="0"/>
                <a:ea typeface="Arial" pitchFamily="-107" charset="0"/>
                <a:cs typeface="Arial" pitchFamily="-107" charset="0"/>
              </a:rPr>
              <a:pPr/>
              <a:t>21</a:t>
            </a:fld>
            <a:endParaRPr lang="es-ES">
              <a:latin typeface="Times New Roman" pitchFamily="-107" charset="0"/>
              <a:ea typeface="Arial" pitchFamily="-107" charset="0"/>
              <a:cs typeface="Arial" pitchFamily="-107"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209556" indent="-209556"/>
            <a:r>
              <a:rPr lang="en-US" dirty="0">
                <a:latin typeface="Arial" pitchFamily="-107" charset="0"/>
                <a:ea typeface="Arial" pitchFamily="-107" charset="0"/>
                <a:cs typeface="Arial" pitchFamily="-107" charset="0"/>
              </a:rPr>
              <a:t>OpenNebula provides benefits for different stakeholders</a:t>
            </a:r>
          </a:p>
          <a:p>
            <a:pPr marL="209556" indent="-209556"/>
            <a:endParaRPr lang="en-US" dirty="0">
              <a:latin typeface="Arial" pitchFamily="-107" charset="0"/>
              <a:ea typeface="Arial" pitchFamily="-107" charset="0"/>
              <a:cs typeface="Arial" pitchFamily="-107" charset="0"/>
            </a:endParaRPr>
          </a:p>
          <a:p>
            <a:pPr marL="209556" indent="-209556">
              <a:buFontTx/>
              <a:buChar char="-"/>
            </a:pPr>
            <a:r>
              <a:rPr lang="en-US" dirty="0">
                <a:latin typeface="Arial" pitchFamily="-107" charset="0"/>
                <a:ea typeface="Arial" pitchFamily="-107" charset="0"/>
                <a:cs typeface="Arial" pitchFamily="-107" charset="0"/>
              </a:rPr>
              <a:t>For service managers, it provides </a:t>
            </a:r>
          </a:p>
          <a:p>
            <a:pPr marL="209556" indent="-209556">
              <a:buFontTx/>
              <a:buChar char="-"/>
            </a:pPr>
            <a:r>
              <a:rPr lang="en-US" dirty="0">
                <a:latin typeface="Arial" pitchFamily="-107" charset="0"/>
                <a:ea typeface="Arial" pitchFamily="-107" charset="0"/>
                <a:cs typeface="Arial" pitchFamily="-107" charset="0"/>
              </a:rPr>
              <a:t>We will talk about this later, related to Green IT</a:t>
            </a:r>
          </a:p>
          <a:p>
            <a:pPr marL="209556" indent="-209556">
              <a:buFontTx/>
              <a:buChar char="-"/>
            </a:pPr>
            <a:endParaRPr lang="en-US" dirty="0">
              <a:latin typeface="Arial" pitchFamily="-107" charset="0"/>
              <a:ea typeface="Arial" pitchFamily="-107" charset="0"/>
              <a:cs typeface="Arial" pitchFamily="-107" charset="0"/>
            </a:endParaRPr>
          </a:p>
          <a:p>
            <a:pPr marL="209556" indent="-209556"/>
            <a:r>
              <a:rPr lang="en-US" dirty="0">
                <a:latin typeface="Arial" pitchFamily="-107" charset="0"/>
                <a:ea typeface="Arial" pitchFamily="-107" charset="0"/>
                <a:cs typeface="Arial" pitchFamily="-107" charset="0"/>
              </a:rPr>
              <a:t>Provides an open…</a:t>
            </a:r>
          </a:p>
          <a:p>
            <a:pPr marL="209556" indent="-209556"/>
            <a:r>
              <a:rPr lang="en-US" dirty="0">
                <a:latin typeface="Arial" pitchFamily="-107" charset="0"/>
                <a:ea typeface="Arial" pitchFamily="-107" charset="0"/>
                <a:cs typeface="Arial" pitchFamily="-107" charset="0"/>
              </a:rPr>
              <a:t>This allows its integration… cloud providers (we now have support for EC2 and EH), hypervisors (we have support for Xen, KVM), we provide our own VM image manager but…</a:t>
            </a:r>
          </a:p>
        </p:txBody>
      </p:sp>
    </p:spTree>
    <p:extLst>
      <p:ext uri="{BB962C8B-B14F-4D97-AF65-F5344CB8AC3E}">
        <p14:creationId xmlns:p14="http://schemas.microsoft.com/office/powerpoint/2010/main" val="877815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884613" y="8685213"/>
            <a:ext cx="2971800" cy="457200"/>
          </a:xfrm>
          <a:prstGeom prst="rect">
            <a:avLst/>
          </a:prstGeom>
          <a:noFill/>
        </p:spPr>
        <p:txBody>
          <a:bodyPr/>
          <a:lstStyle/>
          <a:p>
            <a:fld id="{67A45B7F-E5E8-F64D-A78E-69256C76DD32}" type="slidenum">
              <a:rPr lang="es-ES">
                <a:latin typeface="Times New Roman" pitchFamily="-107" charset="0"/>
                <a:ea typeface="Arial" pitchFamily="-107" charset="0"/>
                <a:cs typeface="Arial" pitchFamily="-107" charset="0"/>
              </a:rPr>
              <a:pPr/>
              <a:t>22</a:t>
            </a:fld>
            <a:endParaRPr lang="es-ES">
              <a:latin typeface="Times New Roman" pitchFamily="-107" charset="0"/>
              <a:ea typeface="Arial" pitchFamily="-107" charset="0"/>
              <a:cs typeface="Arial" pitchFamily="-107"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209556" indent="-209556"/>
            <a:r>
              <a:rPr lang="en-US" dirty="0">
                <a:latin typeface="Arial" pitchFamily="-107" charset="0"/>
                <a:ea typeface="Arial" pitchFamily="-107" charset="0"/>
                <a:cs typeface="Arial" pitchFamily="-107" charset="0"/>
              </a:rPr>
              <a:t>OpenNebula provides benefits for different stakeholders</a:t>
            </a:r>
          </a:p>
          <a:p>
            <a:pPr marL="209556" indent="-209556"/>
            <a:endParaRPr lang="en-US" dirty="0">
              <a:latin typeface="Arial" pitchFamily="-107" charset="0"/>
              <a:ea typeface="Arial" pitchFamily="-107" charset="0"/>
              <a:cs typeface="Arial" pitchFamily="-107" charset="0"/>
            </a:endParaRPr>
          </a:p>
          <a:p>
            <a:pPr marL="209556" indent="-209556">
              <a:buFontTx/>
              <a:buChar char="-"/>
            </a:pPr>
            <a:r>
              <a:rPr lang="en-US" dirty="0">
                <a:latin typeface="Arial" pitchFamily="-107" charset="0"/>
                <a:ea typeface="Arial" pitchFamily="-107" charset="0"/>
                <a:cs typeface="Arial" pitchFamily="-107" charset="0"/>
              </a:rPr>
              <a:t>For service managers, it provides </a:t>
            </a:r>
          </a:p>
          <a:p>
            <a:pPr marL="209556" indent="-209556">
              <a:buFontTx/>
              <a:buChar char="-"/>
            </a:pPr>
            <a:r>
              <a:rPr lang="en-US" dirty="0">
                <a:latin typeface="Arial" pitchFamily="-107" charset="0"/>
                <a:ea typeface="Arial" pitchFamily="-107" charset="0"/>
                <a:cs typeface="Arial" pitchFamily="-107" charset="0"/>
              </a:rPr>
              <a:t>We will talk about this later, related to Green IT</a:t>
            </a:r>
          </a:p>
          <a:p>
            <a:pPr marL="209556" indent="-209556">
              <a:buFontTx/>
              <a:buChar char="-"/>
            </a:pPr>
            <a:endParaRPr lang="en-US" dirty="0">
              <a:latin typeface="Arial" pitchFamily="-107" charset="0"/>
              <a:ea typeface="Arial" pitchFamily="-107" charset="0"/>
              <a:cs typeface="Arial" pitchFamily="-107" charset="0"/>
            </a:endParaRPr>
          </a:p>
          <a:p>
            <a:pPr marL="209556" indent="-209556"/>
            <a:r>
              <a:rPr lang="en-US" dirty="0">
                <a:latin typeface="Arial" pitchFamily="-107" charset="0"/>
                <a:ea typeface="Arial" pitchFamily="-107" charset="0"/>
                <a:cs typeface="Arial" pitchFamily="-107" charset="0"/>
              </a:rPr>
              <a:t>Provides an open…</a:t>
            </a:r>
          </a:p>
          <a:p>
            <a:pPr marL="209556" indent="-209556"/>
            <a:r>
              <a:rPr lang="en-US" dirty="0">
                <a:latin typeface="Arial" pitchFamily="-107" charset="0"/>
                <a:ea typeface="Arial" pitchFamily="-107" charset="0"/>
                <a:cs typeface="Arial" pitchFamily="-107" charset="0"/>
              </a:rPr>
              <a:t>This allows its integration… cloud providers (we now have support for EC2 and EH), hypervisors (we have support for Xen, KVM), we provide our own VM image manager but…</a:t>
            </a:r>
          </a:p>
        </p:txBody>
      </p:sp>
    </p:spTree>
    <p:extLst>
      <p:ext uri="{BB962C8B-B14F-4D97-AF65-F5344CB8AC3E}">
        <p14:creationId xmlns:p14="http://schemas.microsoft.com/office/powerpoint/2010/main" val="3165040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1" b="28591"/>
          <a:stretch>
            <a:fillRect/>
          </a:stretch>
        </p:blipFill>
        <p:spPr>
          <a:xfrm>
            <a:off x="76200" y="3352800"/>
            <a:ext cx="2057400" cy="1979615"/>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8" indent="-205738" algn="r">
              <a:lnSpc>
                <a:spcPts val="1800"/>
              </a:lnSpc>
              <a:spcBef>
                <a:spcPts val="0"/>
              </a:spcBef>
              <a:buFontTx/>
              <a:defRPr sz="1800">
                <a:solidFill>
                  <a:srgbClr val="FFFFFF"/>
                </a:solidFill>
              </a:defRPr>
            </a:lvl4pPr>
            <a:lvl5pPr marL="2034538" indent="-205738"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7" name="Shape 57"/>
          <p:cNvSpPr/>
          <p:nvPr/>
        </p:nvSpPr>
        <p:spPr>
          <a:xfrm>
            <a:off x="3276600" y="6596063"/>
            <a:ext cx="5867400" cy="2392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a:r>
              <a:rPr sz="1100" b="1">
                <a:solidFill>
                  <a:srgbClr val="101141"/>
                </a:solidFill>
                <a:latin typeface="Arial"/>
                <a:ea typeface="Arial"/>
                <a:cs typeface="Arial"/>
                <a:sym typeface="Arial"/>
              </a:rPr>
              <a:t>BITS </a:t>
            </a:r>
            <a:r>
              <a:rPr sz="1100">
                <a:solidFill>
                  <a:srgbClr val="101141"/>
                </a:solidFill>
                <a:latin typeface="Arial"/>
                <a:ea typeface="Arial"/>
                <a:cs typeface="Arial"/>
                <a:sym typeface="Arial"/>
              </a:rPr>
              <a:t>Pilani</a:t>
            </a:r>
          </a:p>
        </p:txBody>
      </p:sp>
      <p:grpSp>
        <p:nvGrpSpPr>
          <p:cNvPr id="61" name="Group 61"/>
          <p:cNvGrpSpPr/>
          <p:nvPr/>
        </p:nvGrpSpPr>
        <p:grpSpPr>
          <a:xfrm>
            <a:off x="2084388" y="6550024"/>
            <a:ext cx="7059613" cy="49215"/>
            <a:chOff x="0" y="0"/>
            <a:chExt cx="7059612" cy="49214"/>
          </a:xfrm>
        </p:grpSpPr>
        <p:sp>
          <p:nvSpPr>
            <p:cNvPr id="58" name="Shape 58"/>
            <p:cNvSpPr/>
            <p:nvPr/>
          </p:nvSpPr>
          <p:spPr>
            <a:xfrm>
              <a:off x="2546349" y="-1"/>
              <a:ext cx="2328864" cy="49215"/>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59" name="Shape 59"/>
            <p:cNvSpPr/>
            <p:nvPr/>
          </p:nvSpPr>
          <p:spPr>
            <a:xfrm>
              <a:off x="4824412" y="0"/>
              <a:ext cx="2235201"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0" name="Shape 60"/>
            <p:cNvSpPr/>
            <p:nvPr/>
          </p:nvSpPr>
          <p:spPr>
            <a:xfrm>
              <a:off x="-1" y="-1"/>
              <a:ext cx="2581277" cy="49215"/>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66" name="Group 66"/>
          <p:cNvGrpSpPr/>
          <p:nvPr/>
        </p:nvGrpSpPr>
        <p:grpSpPr>
          <a:xfrm>
            <a:off x="2133598" y="6553199"/>
            <a:ext cx="7010402" cy="46040"/>
            <a:chOff x="0" y="0"/>
            <a:chExt cx="7010401" cy="46039"/>
          </a:xfrm>
        </p:grpSpPr>
        <p:sp>
          <p:nvSpPr>
            <p:cNvPr id="63" name="Shape 63"/>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4" name="Shape 64"/>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5" name="Shape 65"/>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70" name="Group 70"/>
          <p:cNvGrpSpPr/>
          <p:nvPr/>
        </p:nvGrpSpPr>
        <p:grpSpPr>
          <a:xfrm>
            <a:off x="-2" y="1295399"/>
            <a:ext cx="7010402" cy="46040"/>
            <a:chOff x="0" y="0"/>
            <a:chExt cx="7010401" cy="46039"/>
          </a:xfrm>
        </p:grpSpPr>
        <p:sp>
          <p:nvSpPr>
            <p:cNvPr id="67" name="Shape 67"/>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8" name="Shape 68"/>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9" name="Shape 69"/>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71" name="Shape 71"/>
          <p:cNvSpPr>
            <a:spLocks noGrp="1"/>
          </p:cNvSpPr>
          <p:nvPr>
            <p:ph type="body" idx="1"/>
          </p:nvPr>
        </p:nvSpPr>
        <p:spPr>
          <a:xfrm>
            <a:off x="304800" y="1493837"/>
            <a:ext cx="8229600" cy="5364163"/>
          </a:xfrm>
          <a:prstGeom prst="rect">
            <a:avLst/>
          </a:prstGeom>
        </p:spPr>
        <p:txBody>
          <a:bodyPr/>
          <a:lstStyle>
            <a:lvl1pPr>
              <a:spcBef>
                <a:spcPts val="500"/>
              </a:spcBef>
              <a:buSzTx/>
              <a:buFontTx/>
              <a:buNone/>
              <a:defRPr sz="2400">
                <a:latin typeface="Arial"/>
                <a:ea typeface="Arial"/>
                <a:cs typeface="Arial"/>
                <a:sym typeface="Arial"/>
              </a:defRPr>
            </a:lvl1pPr>
            <a:lvl2pPr marL="885825" indent="-428625">
              <a:spcBef>
                <a:spcPts val="500"/>
              </a:spcBef>
              <a:buFontTx/>
              <a:defRPr sz="2400">
                <a:latin typeface="Arial"/>
                <a:ea typeface="Arial"/>
                <a:cs typeface="Arial"/>
                <a:sym typeface="Arial"/>
              </a:defRPr>
            </a:lvl2pPr>
            <a:lvl3pPr marL="1143000" indent="-228600">
              <a:spcBef>
                <a:spcPts val="500"/>
              </a:spcBef>
              <a:buFontTx/>
              <a:defRPr sz="2400">
                <a:latin typeface="Arial"/>
                <a:ea typeface="Arial"/>
                <a:cs typeface="Arial"/>
                <a:sym typeface="Arial"/>
              </a:defRPr>
            </a:lvl3pPr>
            <a:lvl4pPr marL="1645920" indent="-274319">
              <a:spcBef>
                <a:spcPts val="500"/>
              </a:spcBef>
              <a:buFontTx/>
              <a:defRPr sz="2400">
                <a:latin typeface="Arial"/>
                <a:ea typeface="Arial"/>
                <a:cs typeface="Arial"/>
                <a:sym typeface="Arial"/>
              </a:defRPr>
            </a:lvl4pPr>
            <a:lvl5pPr marL="2103120" indent="-274320">
              <a:spcBef>
                <a:spcPts val="500"/>
              </a:spcBef>
              <a:buFontTx/>
              <a:defRPr sz="2400">
                <a:latin typeface="Arial"/>
                <a:ea typeface="Arial"/>
                <a:cs typeface="Arial"/>
                <a:sym typeface="Aria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10/16/2022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847732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10/16/2022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3309864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10/16/2022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1728178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6" r:id="rId15"/>
    <p:sldLayoutId id="2147483667" r:id="rId16"/>
    <p:sldLayoutId id="2147483668" r:id="rId17"/>
    <p:sldLayoutId id="2147483669" r:id="rId18"/>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png"/><Relationship Id="rId18" Type="http://schemas.openxmlformats.org/officeDocument/2006/relationships/slide" Target="slide5.xml"/><Relationship Id="rId3" Type="http://schemas.openxmlformats.org/officeDocument/2006/relationships/slide" Target="slide1.xml"/><Relationship Id="rId21" Type="http://schemas.openxmlformats.org/officeDocument/2006/relationships/slide" Target="slide4.xml"/><Relationship Id="rId7" Type="http://schemas.openxmlformats.org/officeDocument/2006/relationships/image" Target="../media/image4.png"/><Relationship Id="rId12" Type="http://schemas.openxmlformats.org/officeDocument/2006/relationships/slide" Target="slide410.xml"/><Relationship Id="rId17" Type="http://schemas.openxmlformats.org/officeDocument/2006/relationships/image" Target="../media/image8.png"/><Relationship Id="rId25" Type="http://schemas.openxmlformats.org/officeDocument/2006/relationships/image" Target="../media/image10.png"/><Relationship Id="rId2" Type="http://schemas.openxmlformats.org/officeDocument/2006/relationships/image" Target="../media/image3.png"/><Relationship Id="rId16" Type="http://schemas.openxmlformats.org/officeDocument/2006/relationships/image" Target="../media/image7.png"/><Relationship Id="rId20"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 Target="slide2.xml"/><Relationship Id="rId11" Type="http://schemas.openxmlformats.org/officeDocument/2006/relationships/image" Target="../media/image6.png"/><Relationship Id="rId24" Type="http://schemas.openxmlformats.org/officeDocument/2006/relationships/slide" Target="slide80.xml"/><Relationship Id="rId5" Type="http://schemas.openxmlformats.org/officeDocument/2006/relationships/image" Target="../media/image4.png"/><Relationship Id="rId15" Type="http://schemas.openxmlformats.org/officeDocument/2006/relationships/slide" Target="slide3.xml"/><Relationship Id="rId23" Type="http://schemas.openxmlformats.org/officeDocument/2006/relationships/image" Target="../media/image10.png"/><Relationship Id="rId10" Type="http://schemas.openxmlformats.org/officeDocument/2006/relationships/image" Target="../media/image50.png"/><Relationship Id="rId19" Type="http://schemas.openxmlformats.org/officeDocument/2006/relationships/image" Target="../media/image80.png"/><Relationship Id="rId4" Type="http://schemas.openxmlformats.org/officeDocument/2006/relationships/image" Target="../media/image310.png"/><Relationship Id="rId9" Type="http://schemas.openxmlformats.org/officeDocument/2006/relationships/slide" Target="slide310.xml"/><Relationship Id="rId14" Type="http://schemas.openxmlformats.org/officeDocument/2006/relationships/image" Target="../media/image7.png"/><Relationship Id="rId22"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10.xml"/><Relationship Id="rId1" Type="http://schemas.openxmlformats.org/officeDocument/2006/relationships/slideLayout" Target="../slideLayouts/slideLayout160.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1.xml"/></Relationships>
</file>

<file path=ppt/slides/_rels/slide4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image" Target="../media/image14.jpe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14.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14600" y="4071144"/>
            <a:ext cx="6019800" cy="100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4400" b="1">
                <a:solidFill>
                  <a:srgbClr val="FFFFFF"/>
                </a:solidFill>
              </a:rPr>
              <a:t>Cloud Computing</a:t>
            </a:r>
          </a:p>
          <a:p>
            <a:pPr lvl="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400" b="1">
                <a:solidFill>
                  <a:srgbClr val="FFFFFF"/>
                </a:solidFill>
              </a:rPr>
              <a:t>SEWP ZG527</a:t>
            </a:r>
          </a:p>
        </p:txBody>
      </p:sp>
      <p:sp>
        <p:nvSpPr>
          <p:cNvPr id="77" name="Shape 77"/>
          <p:cNvSpPr/>
          <p:nvPr/>
        </p:nvSpPr>
        <p:spPr>
          <a:xfrm>
            <a:off x="-228600" y="6096000"/>
            <a:ext cx="4267200"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endParaRPr sz="2800" b="1">
              <a:solidFill>
                <a:srgbClr val="FFFF00"/>
              </a:solidFill>
            </a:endParaRPr>
          </a:p>
        </p:txBody>
      </p:sp>
      <p:sp>
        <p:nvSpPr>
          <p:cNvPr id="79" name="Shape 79"/>
          <p:cNvSpPr>
            <a:spLocks noGrp="1"/>
          </p:cNvSpPr>
          <p:nvPr>
            <p:ph type="sldNum" sz="quarter" idx="2"/>
          </p:nvPr>
        </p:nvSpPr>
        <p:spPr>
          <a:xfrm>
            <a:off x="6553200" y="6037580"/>
            <a:ext cx="2133600" cy="269241"/>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1</a:t>
            </a:fld>
            <a:endParaRPr sz="1200">
              <a:solidFill>
                <a:srgbClr val="888888"/>
              </a:solidFill>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76627040-1EA8-0132-F6E7-93685ECFD103}"/>
                  </a:ext>
                </a:extLst>
              </p:cNvPr>
              <p:cNvGraphicFramePr>
                <a:graphicFrameLocks noChangeAspect="1"/>
              </p:cNvGraphicFramePr>
              <p:nvPr>
                <p:extLst>
                  <p:ext uri="{D42A27DB-BD31-4B8C-83A1-F6EECF244321}">
                    <p14:modId xmlns:p14="http://schemas.microsoft.com/office/powerpoint/2010/main" val="3058847181"/>
                  </p:ext>
                </p:extLst>
              </p:nvPr>
            </p:nvGraphicFramePr>
            <p:xfrm>
              <a:off x="-3210951" y="5607258"/>
              <a:ext cx="2286000" cy="1714500"/>
            </p:xfrm>
            <a:graphic>
              <a:graphicData uri="http://schemas.microsoft.com/office/powerpoint/2016/slidezoom">
                <pslz:sldZm>
                  <pslz:sldZmObj sldId="256" cId="0">
                    <pslz:zmPr id="{2D7559B7-7951-4EE9-905E-3A70B0A0E0CD}" returnToParent="0"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76627040-1EA8-0132-F6E7-93685ECFD103}"/>
                  </a:ext>
                </a:extLst>
              </p:cNvPr>
              <p:cNvPicPr>
                <a:picLocks noGrp="1" noRot="1" noChangeAspect="1" noMove="1" noResize="1" noEditPoints="1" noAdjustHandles="1" noChangeArrowheads="1" noChangeShapeType="1"/>
              </p:cNvPicPr>
              <p:nvPr/>
            </p:nvPicPr>
            <p:blipFill>
              <a:blip r:embed="rId4"/>
              <a:stretch>
                <a:fillRect/>
              </a:stretch>
            </p:blipFill>
            <p:spPr>
              <a:xfrm>
                <a:off x="-3210951" y="56072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7090315-28CE-C6B4-B2CF-437E4B3C782C}"/>
                  </a:ext>
                </a:extLst>
              </p:cNvPr>
              <p:cNvGraphicFramePr>
                <a:graphicFrameLocks noChangeAspect="1"/>
              </p:cNvGraphicFramePr>
              <p:nvPr>
                <p:extLst>
                  <p:ext uri="{D42A27DB-BD31-4B8C-83A1-F6EECF244321}">
                    <p14:modId xmlns:p14="http://schemas.microsoft.com/office/powerpoint/2010/main" val="3526266347"/>
                  </p:ext>
                </p:extLst>
              </p:nvPr>
            </p:nvGraphicFramePr>
            <p:xfrm>
              <a:off x="-3058551" y="5759658"/>
              <a:ext cx="2286000" cy="1714500"/>
            </p:xfrm>
            <a:graphic>
              <a:graphicData uri="http://schemas.microsoft.com/office/powerpoint/2016/slidezoom">
                <pslz:sldZm>
                  <pslz:sldZmObj sldId="258" cId="2249740771">
                    <pslz:zmPr id="{A08FCC62-9891-45E9-850A-786D12524F72}" returnToParent="0" transitionDur="1000">
                      <p166:blipFill xmlns:p166="http://schemas.microsoft.com/office/powerpoint/2016/6/main">
                        <a:blip r:embed="rId5"/>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17090315-28CE-C6B4-B2CF-437E4B3C782C}"/>
                  </a:ext>
                </a:extLst>
              </p:cNvPr>
              <p:cNvPicPr>
                <a:picLocks noGrp="1" noRot="1" noChangeAspect="1" noMove="1" noResize="1" noEditPoints="1" noAdjustHandles="1" noChangeArrowheads="1" noChangeShapeType="1"/>
              </p:cNvPicPr>
              <p:nvPr/>
            </p:nvPicPr>
            <p:blipFill>
              <a:blip r:embed="rId7"/>
              <a:stretch>
                <a:fillRect/>
              </a:stretch>
            </p:blipFill>
            <p:spPr>
              <a:xfrm>
                <a:off x="-3058551" y="57596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EF0DB58-E5DF-79B4-C3B7-3A7651083837}"/>
                  </a:ext>
                </a:extLst>
              </p:cNvPr>
              <p:cNvGraphicFramePr>
                <a:graphicFrameLocks noChangeAspect="1"/>
              </p:cNvGraphicFramePr>
              <p:nvPr>
                <p:extLst>
                  <p:ext uri="{D42A27DB-BD31-4B8C-83A1-F6EECF244321}">
                    <p14:modId xmlns:p14="http://schemas.microsoft.com/office/powerpoint/2010/main" val="3621670470"/>
                  </p:ext>
                </p:extLst>
              </p:nvPr>
            </p:nvGraphicFramePr>
            <p:xfrm>
              <a:off x="-2906151" y="5912058"/>
              <a:ext cx="2286000" cy="1714500"/>
            </p:xfrm>
            <a:graphic>
              <a:graphicData uri="http://schemas.microsoft.com/office/powerpoint/2016/slidezoom">
                <pslz:sldZm>
                  <pslz:sldZmObj sldId="306" cId="0">
                    <pslz:zmPr id="{40D6E320-B4F2-44F5-8CE2-6D4D84ABA0BA}" returnToParent="0" transitionDur="1000">
                      <p166:blipFill xmlns:p166="http://schemas.microsoft.com/office/powerpoint/2016/6/main">
                        <a:blip r:embed="rId8"/>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7" name="Slide Zoom 6">
                <a:hlinkClick r:id="rId9" action="ppaction://hlinksldjump"/>
                <a:extLst>
                  <a:ext uri="{FF2B5EF4-FFF2-40B4-BE49-F238E27FC236}">
                    <a16:creationId xmlns:a16="http://schemas.microsoft.com/office/drawing/2014/main" id="{2EF0DB58-E5DF-79B4-C3B7-3A7651083837}"/>
                  </a:ext>
                </a:extLst>
              </p:cNvPr>
              <p:cNvPicPr>
                <a:picLocks noGrp="1" noRot="1" noChangeAspect="1" noMove="1" noResize="1" noEditPoints="1" noAdjustHandles="1" noChangeArrowheads="1" noChangeShapeType="1"/>
              </p:cNvPicPr>
              <p:nvPr/>
            </p:nvPicPr>
            <p:blipFill>
              <a:blip r:embed="rId10"/>
              <a:stretch>
                <a:fillRect/>
              </a:stretch>
            </p:blipFill>
            <p:spPr>
              <a:xfrm>
                <a:off x="-2906151" y="59120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A143655-1E7B-5C2D-96A3-9700AEAADC8E}"/>
                  </a:ext>
                </a:extLst>
              </p:cNvPr>
              <p:cNvGraphicFramePr>
                <a:graphicFrameLocks noChangeAspect="1"/>
              </p:cNvGraphicFramePr>
              <p:nvPr>
                <p:extLst>
                  <p:ext uri="{D42A27DB-BD31-4B8C-83A1-F6EECF244321}">
                    <p14:modId xmlns:p14="http://schemas.microsoft.com/office/powerpoint/2010/main" val="3648213370"/>
                  </p:ext>
                </p:extLst>
              </p:nvPr>
            </p:nvGraphicFramePr>
            <p:xfrm>
              <a:off x="-2753751" y="6064458"/>
              <a:ext cx="2286000" cy="1714500"/>
            </p:xfrm>
            <a:graphic>
              <a:graphicData uri="http://schemas.microsoft.com/office/powerpoint/2016/slidezoom">
                <pslz:sldZm>
                  <pslz:sldZmObj sldId="307" cId="0">
                    <pslz:zmPr id="{1BBCFD0C-F0A7-418F-89E5-272D08B6EF0E}" returnToParent="0" transitionDur="1000">
                      <p166:blipFill xmlns:p166="http://schemas.microsoft.com/office/powerpoint/2016/6/main">
                        <a:blip r:embed="rId11"/>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9" name="Slide Zoom 8">
                <a:hlinkClick r:id="rId12" action="ppaction://hlinksldjump"/>
                <a:extLst>
                  <a:ext uri="{FF2B5EF4-FFF2-40B4-BE49-F238E27FC236}">
                    <a16:creationId xmlns:a16="http://schemas.microsoft.com/office/drawing/2014/main" id="{FA143655-1E7B-5C2D-96A3-9700AEAADC8E}"/>
                  </a:ext>
                </a:extLst>
              </p:cNvPr>
              <p:cNvPicPr>
                <a:picLocks noGrp="1" noRot="1" noChangeAspect="1" noMove="1" noResize="1" noEditPoints="1" noAdjustHandles="1" noChangeArrowheads="1" noChangeShapeType="1"/>
              </p:cNvPicPr>
              <p:nvPr/>
            </p:nvPicPr>
            <p:blipFill>
              <a:blip r:embed="rId13"/>
              <a:stretch>
                <a:fillRect/>
              </a:stretch>
            </p:blipFill>
            <p:spPr>
              <a:xfrm>
                <a:off x="-2753751" y="60644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89A7CFC9-CF13-A50C-CA64-F5B4FE514533}"/>
                  </a:ext>
                </a:extLst>
              </p:cNvPr>
              <p:cNvGraphicFramePr>
                <a:graphicFrameLocks noChangeAspect="1"/>
              </p:cNvGraphicFramePr>
              <p:nvPr>
                <p:extLst>
                  <p:ext uri="{D42A27DB-BD31-4B8C-83A1-F6EECF244321}">
                    <p14:modId xmlns:p14="http://schemas.microsoft.com/office/powerpoint/2010/main" val="2408925679"/>
                  </p:ext>
                </p:extLst>
              </p:nvPr>
            </p:nvGraphicFramePr>
            <p:xfrm>
              <a:off x="-2601351" y="6216858"/>
              <a:ext cx="2286000" cy="1714500"/>
            </p:xfrm>
            <a:graphic>
              <a:graphicData uri="http://schemas.microsoft.com/office/powerpoint/2016/slidezoom">
                <pslz:sldZm>
                  <pslz:sldZmObj sldId="308" cId="0">
                    <pslz:zmPr id="{78E0E247-A852-440B-896C-7F86E1A425A0}" returnToParent="0" transitionDur="1000">
                      <p166:blipFill xmlns:p166="http://schemas.microsoft.com/office/powerpoint/2016/6/main">
                        <a:blip r:embed="rId14"/>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1" name="Slide Zoom 10">
                <a:hlinkClick r:id="rId15" action="ppaction://hlinksldjump"/>
                <a:extLst>
                  <a:ext uri="{FF2B5EF4-FFF2-40B4-BE49-F238E27FC236}">
                    <a16:creationId xmlns:a16="http://schemas.microsoft.com/office/drawing/2014/main" id="{89A7CFC9-CF13-A50C-CA64-F5B4FE514533}"/>
                  </a:ext>
                </a:extLst>
              </p:cNvPr>
              <p:cNvPicPr>
                <a:picLocks noGrp="1" noRot="1" noChangeAspect="1" noMove="1" noResize="1" noEditPoints="1" noAdjustHandles="1" noChangeArrowheads="1" noChangeShapeType="1"/>
              </p:cNvPicPr>
              <p:nvPr/>
            </p:nvPicPr>
            <p:blipFill>
              <a:blip r:embed="rId16"/>
              <a:stretch>
                <a:fillRect/>
              </a:stretch>
            </p:blipFill>
            <p:spPr>
              <a:xfrm>
                <a:off x="-2601351" y="62168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4A9AC1F-6890-07C3-2450-F9391A4A7545}"/>
                  </a:ext>
                </a:extLst>
              </p:cNvPr>
              <p:cNvGraphicFramePr>
                <a:graphicFrameLocks noChangeAspect="1"/>
              </p:cNvGraphicFramePr>
              <p:nvPr>
                <p:extLst>
                  <p:ext uri="{D42A27DB-BD31-4B8C-83A1-F6EECF244321}">
                    <p14:modId xmlns:p14="http://schemas.microsoft.com/office/powerpoint/2010/main" val="615932119"/>
                  </p:ext>
                </p:extLst>
              </p:nvPr>
            </p:nvGraphicFramePr>
            <p:xfrm>
              <a:off x="-2448951" y="6369258"/>
              <a:ext cx="2286000" cy="1714500"/>
            </p:xfrm>
            <a:graphic>
              <a:graphicData uri="http://schemas.microsoft.com/office/powerpoint/2016/slidezoom">
                <pslz:sldZm>
                  <pslz:sldZmObj sldId="309" cId="0">
                    <pslz:zmPr id="{C0A8A378-5944-450E-92C5-4BFB29509656}" returnToParent="0" transitionDur="1000">
                      <p166:blipFill xmlns:p166="http://schemas.microsoft.com/office/powerpoint/2016/6/main">
                        <a:blip r:embed="rId17"/>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3" name="Slide Zoom 12">
                <a:hlinkClick r:id="rId18" action="ppaction://hlinksldjump"/>
                <a:extLst>
                  <a:ext uri="{FF2B5EF4-FFF2-40B4-BE49-F238E27FC236}">
                    <a16:creationId xmlns:a16="http://schemas.microsoft.com/office/drawing/2014/main" id="{B4A9AC1F-6890-07C3-2450-F9391A4A7545}"/>
                  </a:ext>
                </a:extLst>
              </p:cNvPr>
              <p:cNvPicPr>
                <a:picLocks noGrp="1" noRot="1" noChangeAspect="1" noMove="1" noResize="1" noEditPoints="1" noAdjustHandles="1" noChangeArrowheads="1" noChangeShapeType="1"/>
              </p:cNvPicPr>
              <p:nvPr/>
            </p:nvPicPr>
            <p:blipFill>
              <a:blip r:embed="rId19"/>
              <a:stretch>
                <a:fillRect/>
              </a:stretch>
            </p:blipFill>
            <p:spPr>
              <a:xfrm>
                <a:off x="-2448951" y="63692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22F2A4A-A9F7-AF84-C7D1-96DC38D1ED01}"/>
                  </a:ext>
                </a:extLst>
              </p:cNvPr>
              <p:cNvGraphicFramePr>
                <a:graphicFrameLocks noChangeAspect="1"/>
              </p:cNvGraphicFramePr>
              <p:nvPr>
                <p:extLst>
                  <p:ext uri="{D42A27DB-BD31-4B8C-83A1-F6EECF244321}">
                    <p14:modId xmlns:p14="http://schemas.microsoft.com/office/powerpoint/2010/main" val="304353258"/>
                  </p:ext>
                </p:extLst>
              </p:nvPr>
            </p:nvGraphicFramePr>
            <p:xfrm>
              <a:off x="-2296551" y="6521658"/>
              <a:ext cx="2286000" cy="1714500"/>
            </p:xfrm>
            <a:graphic>
              <a:graphicData uri="http://schemas.microsoft.com/office/powerpoint/2016/slidezoom">
                <pslz:sldZm>
                  <pslz:sldZmObj sldId="310" cId="0">
                    <pslz:zmPr id="{7EBD2449-B5A5-45BE-A2F5-6AD584C3702A}" returnToParent="0" transitionDur="1000">
                      <p166:blipFill xmlns:p166="http://schemas.microsoft.com/office/powerpoint/2016/6/main">
                        <a:blip r:embed="rId20"/>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5" name="Slide Zoom 14">
                <a:hlinkClick r:id="rId21" action="ppaction://hlinksldjump"/>
                <a:extLst>
                  <a:ext uri="{FF2B5EF4-FFF2-40B4-BE49-F238E27FC236}">
                    <a16:creationId xmlns:a16="http://schemas.microsoft.com/office/drawing/2014/main" id="{822F2A4A-A9F7-AF84-C7D1-96DC38D1ED01}"/>
                  </a:ext>
                </a:extLst>
              </p:cNvPr>
              <p:cNvPicPr>
                <a:picLocks noGrp="1" noRot="1" noChangeAspect="1" noMove="1" noResize="1" noEditPoints="1" noAdjustHandles="1" noChangeArrowheads="1" noChangeShapeType="1"/>
              </p:cNvPicPr>
              <p:nvPr/>
            </p:nvPicPr>
            <p:blipFill>
              <a:blip r:embed="rId22"/>
              <a:stretch>
                <a:fillRect/>
              </a:stretch>
            </p:blipFill>
            <p:spPr>
              <a:xfrm>
                <a:off x="-2296551" y="6521658"/>
                <a:ext cx="2286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A5377A7-96B4-99D0-1BE2-ADB8607F8C78}"/>
                  </a:ext>
                </a:extLst>
              </p:cNvPr>
              <p:cNvGraphicFramePr>
                <a:graphicFrameLocks noChangeAspect="1"/>
              </p:cNvGraphicFramePr>
              <p:nvPr>
                <p:extLst>
                  <p:ext uri="{D42A27DB-BD31-4B8C-83A1-F6EECF244321}">
                    <p14:modId xmlns:p14="http://schemas.microsoft.com/office/powerpoint/2010/main" val="1629845388"/>
                  </p:ext>
                </p:extLst>
              </p:nvPr>
            </p:nvGraphicFramePr>
            <p:xfrm>
              <a:off x="-2144151" y="6674058"/>
              <a:ext cx="2286000" cy="1714500"/>
            </p:xfrm>
            <a:graphic>
              <a:graphicData uri="http://schemas.microsoft.com/office/powerpoint/2016/slidezoom">
                <pslz:sldZm>
                  <pslz:sldZmObj sldId="259" cId="2891694216">
                    <pslz:zmPr id="{5144C562-6018-4057-8E81-0A85CB9DAB8B}" returnToParent="0" transitionDur="1000">
                      <p166:blipFill xmlns:p166="http://schemas.microsoft.com/office/powerpoint/2016/6/main">
                        <a:blip r:embed="rId23"/>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17" name="Slide Zoom 16">
                <a:hlinkClick r:id="rId24" action="ppaction://hlinksldjump"/>
                <a:extLst>
                  <a:ext uri="{FF2B5EF4-FFF2-40B4-BE49-F238E27FC236}">
                    <a16:creationId xmlns:a16="http://schemas.microsoft.com/office/drawing/2014/main" id="{EA5377A7-96B4-99D0-1BE2-ADB8607F8C78}"/>
                  </a:ext>
                </a:extLst>
              </p:cNvPr>
              <p:cNvPicPr>
                <a:picLocks noGrp="1" noRot="1" noChangeAspect="1" noMove="1" noResize="1" noEditPoints="1" noAdjustHandles="1" noChangeArrowheads="1" noChangeShapeType="1"/>
              </p:cNvPicPr>
              <p:nvPr/>
            </p:nvPicPr>
            <p:blipFill>
              <a:blip r:embed="rId25"/>
              <a:stretch>
                <a:fillRect/>
              </a:stretch>
            </p:blipFill>
            <p:spPr>
              <a:xfrm>
                <a:off x="-2144151" y="6674058"/>
                <a:ext cx="2286000" cy="1714500"/>
              </a:xfrm>
              <a:prstGeom prst="rect">
                <a:avLst/>
              </a:prstGeom>
              <a:ln w="3175">
                <a:solidFill>
                  <a:prstClr val="ltGray"/>
                </a:solidFill>
              </a:ln>
            </p:spPr>
          </p:pic>
        </mc:Fallback>
      </mc:AlternateContent>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IN" dirty="0"/>
          </a:p>
        </p:txBody>
      </p:sp>
      <p:sp>
        <p:nvSpPr>
          <p:cNvPr id="2" name="Title 1"/>
          <p:cNvSpPr>
            <a:spLocks noGrp="1"/>
          </p:cNvSpPr>
          <p:nvPr>
            <p:ph type="title" idx="4294967295"/>
          </p:nvPr>
        </p:nvSpPr>
        <p:spPr>
          <a:xfrm>
            <a:off x="642910" y="3071810"/>
            <a:ext cx="7772400" cy="1362075"/>
          </a:xfrm>
        </p:spPr>
        <p:txBody>
          <a:bodyPr/>
          <a:lstStyle/>
          <a:p>
            <a:r>
              <a:rPr lang="en-US" dirty="0"/>
              <a:t>What is </a:t>
            </a:r>
            <a:r>
              <a:rPr lang="en-US" dirty="0" err="1"/>
              <a:t>OpenNebula</a:t>
            </a:r>
            <a:r>
              <a:rPr lang="en-US" dirty="0"/>
              <a:t>?</a:t>
            </a:r>
          </a:p>
        </p:txBody>
      </p:sp>
    </p:spTree>
    <p:extLst>
      <p:ext uri="{BB962C8B-B14F-4D97-AF65-F5344CB8AC3E}">
        <p14:creationId xmlns:p14="http://schemas.microsoft.com/office/powerpoint/2010/main" val="25120117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22E411-A95F-F5EB-EFC9-1698D3C26252}"/>
              </a:ext>
            </a:extLst>
          </p:cNvPr>
          <p:cNvSpPr txBox="1"/>
          <p:nvPr/>
        </p:nvSpPr>
        <p:spPr>
          <a:xfrm>
            <a:off x="539552" y="1720840"/>
            <a:ext cx="7992888" cy="3970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lgn="l" fontAlgn="base">
              <a:buFont typeface="Arial" panose="020B0604020202020204" pitchFamily="34" charset="0"/>
              <a:buChar char="•"/>
            </a:pPr>
            <a:r>
              <a:rPr lang="en-IN" b="0" i="0" dirty="0" err="1">
                <a:solidFill>
                  <a:srgbClr val="4D5156"/>
                </a:solidFill>
                <a:effectLst/>
                <a:latin typeface="Arial" panose="020B0604020202020204" pitchFamily="34" charset="0"/>
                <a:cs typeface="Arial" panose="020B0604020202020204" pitchFamily="34" charset="0"/>
              </a:rPr>
              <a:t>OpenNebula</a:t>
            </a:r>
            <a:r>
              <a:rPr lang="en-IN" b="0" i="0" dirty="0">
                <a:solidFill>
                  <a:srgbClr val="4D5156"/>
                </a:solidFill>
                <a:effectLst/>
                <a:latin typeface="Arial" panose="020B0604020202020204" pitchFamily="34" charset="0"/>
                <a:cs typeface="Arial" panose="020B0604020202020204" pitchFamily="34" charset="0"/>
              </a:rPr>
              <a:t> is a cloud computing platform for managing heterogeneous distributed data </a:t>
            </a:r>
            <a:r>
              <a:rPr lang="en-IN" b="0" i="0" dirty="0" err="1">
                <a:solidFill>
                  <a:srgbClr val="4D5156"/>
                </a:solidFill>
                <a:effectLst/>
                <a:latin typeface="Arial" panose="020B0604020202020204" pitchFamily="34" charset="0"/>
                <a:cs typeface="Arial" panose="020B0604020202020204" pitchFamily="34" charset="0"/>
              </a:rPr>
              <a:t>center</a:t>
            </a:r>
            <a:r>
              <a:rPr lang="en-IN" b="0" i="0" dirty="0">
                <a:solidFill>
                  <a:srgbClr val="4D5156"/>
                </a:solidFill>
                <a:effectLst/>
                <a:latin typeface="Arial" panose="020B0604020202020204" pitchFamily="34" charset="0"/>
                <a:cs typeface="Arial" panose="020B0604020202020204" pitchFamily="34" charset="0"/>
              </a:rPr>
              <a:t> infrastructures. The </a:t>
            </a:r>
            <a:r>
              <a:rPr lang="en-IN" b="0" i="0" dirty="0" err="1">
                <a:solidFill>
                  <a:srgbClr val="4D5156"/>
                </a:solidFill>
                <a:effectLst/>
                <a:latin typeface="Arial" panose="020B0604020202020204" pitchFamily="34" charset="0"/>
                <a:cs typeface="Arial" panose="020B0604020202020204" pitchFamily="34" charset="0"/>
              </a:rPr>
              <a:t>OpenNebula</a:t>
            </a:r>
            <a:r>
              <a:rPr lang="en-IN" b="0" i="0" dirty="0">
                <a:solidFill>
                  <a:srgbClr val="4D5156"/>
                </a:solidFill>
                <a:effectLst/>
                <a:latin typeface="Arial" panose="020B0604020202020204" pitchFamily="34" charset="0"/>
                <a:cs typeface="Arial" panose="020B0604020202020204" pitchFamily="34" charset="0"/>
              </a:rPr>
              <a:t> platform manages a data </a:t>
            </a:r>
            <a:r>
              <a:rPr lang="en-IN" b="0" i="0" dirty="0" err="1">
                <a:solidFill>
                  <a:srgbClr val="4D5156"/>
                </a:solidFill>
                <a:effectLst/>
                <a:latin typeface="Arial" panose="020B0604020202020204" pitchFamily="34" charset="0"/>
                <a:cs typeface="Arial" panose="020B0604020202020204" pitchFamily="34" charset="0"/>
              </a:rPr>
              <a:t>center's</a:t>
            </a:r>
            <a:r>
              <a:rPr lang="en-IN" b="0" i="0" dirty="0">
                <a:solidFill>
                  <a:srgbClr val="4D5156"/>
                </a:solidFill>
                <a:effectLst/>
                <a:latin typeface="Arial" panose="020B0604020202020204" pitchFamily="34" charset="0"/>
                <a:cs typeface="Arial" panose="020B0604020202020204" pitchFamily="34" charset="0"/>
              </a:rPr>
              <a:t> virtual infrastructure to build private, public and hybrid implementations of Infrastructure as a Service</a:t>
            </a:r>
          </a:p>
          <a:p>
            <a:pPr marL="285750" indent="-285750" algn="l" fontAlgn="base">
              <a:buFont typeface="Arial" panose="020B0604020202020204" pitchFamily="34" charset="0"/>
              <a:buChar char="•"/>
            </a:pPr>
            <a:endParaRPr lang="en-IN" b="0" i="0" dirty="0">
              <a:solidFill>
                <a:srgbClr val="333333"/>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IN" b="0" i="0" dirty="0">
                <a:solidFill>
                  <a:srgbClr val="333333"/>
                </a:solidFill>
                <a:effectLst/>
                <a:latin typeface="Arial" panose="020B0604020202020204" pitchFamily="34" charset="0"/>
                <a:cs typeface="Arial" panose="020B0604020202020204" pitchFamily="34" charset="0"/>
              </a:rPr>
              <a:t>It’s a powerful, but easy-to-use, </a:t>
            </a:r>
            <a:r>
              <a:rPr lang="en-IN" b="0" i="0" dirty="0">
                <a:solidFill>
                  <a:srgbClr val="0098C3"/>
                </a:solidFill>
                <a:effectLst/>
                <a:latin typeface="Arial" panose="020B0604020202020204" pitchFamily="34" charset="0"/>
                <a:cs typeface="Arial" panose="020B0604020202020204" pitchFamily="34" charset="0"/>
              </a:rPr>
              <a:t>open source</a:t>
            </a:r>
            <a:r>
              <a:rPr lang="en-IN" b="0" i="0" dirty="0">
                <a:solidFill>
                  <a:srgbClr val="333333"/>
                </a:solidFill>
                <a:effectLst/>
                <a:latin typeface="Arial" panose="020B0604020202020204" pitchFamily="34" charset="0"/>
                <a:cs typeface="Arial" panose="020B0604020202020204" pitchFamily="34" charset="0"/>
              </a:rPr>
              <a:t> platform for your enterprise </a:t>
            </a:r>
            <a:r>
              <a:rPr lang="en-IN" b="0" i="0" dirty="0">
                <a:solidFill>
                  <a:srgbClr val="0098C3"/>
                </a:solidFill>
                <a:effectLst/>
                <a:latin typeface="Arial" panose="020B0604020202020204" pitchFamily="34" charset="0"/>
                <a:cs typeface="Arial" panose="020B0604020202020204" pitchFamily="34" charset="0"/>
              </a:rPr>
              <a:t>private</a:t>
            </a:r>
            <a:r>
              <a:rPr lang="en-IN" b="0" i="0" dirty="0">
                <a:solidFill>
                  <a:srgbClr val="333333"/>
                </a:solidFill>
                <a:effectLst/>
                <a:latin typeface="Arial" panose="020B0604020202020204" pitchFamily="34" charset="0"/>
                <a:cs typeface="Arial" panose="020B0604020202020204" pitchFamily="34" charset="0"/>
              </a:rPr>
              <a:t>, </a:t>
            </a:r>
            <a:r>
              <a:rPr lang="en-IN" b="0" i="0" dirty="0">
                <a:solidFill>
                  <a:srgbClr val="0098C3"/>
                </a:solidFill>
                <a:effectLst/>
                <a:latin typeface="Arial" panose="020B0604020202020204" pitchFamily="34" charset="0"/>
                <a:cs typeface="Arial" panose="020B0604020202020204" pitchFamily="34" charset="0"/>
              </a:rPr>
              <a:t>hybrid</a:t>
            </a:r>
            <a:r>
              <a:rPr lang="en-IN" b="0" i="0" dirty="0">
                <a:solidFill>
                  <a:srgbClr val="333333"/>
                </a:solidFill>
                <a:effectLst/>
                <a:latin typeface="Arial" panose="020B0604020202020204" pitchFamily="34" charset="0"/>
                <a:cs typeface="Arial" panose="020B0604020202020204" pitchFamily="34" charset="0"/>
              </a:rPr>
              <a:t> or </a:t>
            </a:r>
            <a:r>
              <a:rPr lang="en-IN" b="0" i="0" dirty="0">
                <a:solidFill>
                  <a:srgbClr val="0098C3"/>
                </a:solidFill>
                <a:effectLst/>
                <a:latin typeface="Arial" panose="020B0604020202020204" pitchFamily="34" charset="0"/>
                <a:cs typeface="Arial" panose="020B0604020202020204" pitchFamily="34" charset="0"/>
              </a:rPr>
              <a:t>edge</a:t>
            </a:r>
            <a:r>
              <a:rPr lang="en-IN" b="0" i="0" dirty="0">
                <a:solidFill>
                  <a:srgbClr val="333333"/>
                </a:solidFill>
                <a:effectLst/>
                <a:latin typeface="Arial" panose="020B0604020202020204" pitchFamily="34" charset="0"/>
                <a:cs typeface="Arial" panose="020B0604020202020204" pitchFamily="34" charset="0"/>
              </a:rPr>
              <a:t> cloud infrastructure, you are at the right place.</a:t>
            </a:r>
          </a:p>
          <a:p>
            <a:pPr marL="285750" indent="-285750" algn="l" fontAlgn="base">
              <a:buFont typeface="Arial" panose="020B0604020202020204" pitchFamily="34" charset="0"/>
              <a:buChar char="•"/>
            </a:pPr>
            <a:endParaRPr lang="en-IN" b="0" i="0" dirty="0">
              <a:solidFill>
                <a:srgbClr val="333333"/>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IN" b="0" i="0" dirty="0" err="1">
                <a:solidFill>
                  <a:srgbClr val="0098C3"/>
                </a:solidFill>
                <a:effectLst/>
                <a:latin typeface="Arial" panose="020B0604020202020204" pitchFamily="34" charset="0"/>
                <a:cs typeface="Arial" panose="020B0604020202020204" pitchFamily="34" charset="0"/>
              </a:rPr>
              <a:t>OpenNebula</a:t>
            </a:r>
            <a:r>
              <a:rPr lang="en-IN" b="0" i="0" dirty="0">
                <a:solidFill>
                  <a:srgbClr val="333333"/>
                </a:solidFill>
                <a:effectLst/>
                <a:latin typeface="Arial" panose="020B0604020202020204" pitchFamily="34" charset="0"/>
                <a:cs typeface="Arial" panose="020B0604020202020204" pitchFamily="34" charset="0"/>
              </a:rPr>
              <a:t>, the Cloud &amp; Edge Computing Platform that unifies public cloud simplicity and agility with private cloud performance, security and control. </a:t>
            </a:r>
            <a:r>
              <a:rPr lang="en-IN" b="0" i="0" dirty="0" err="1">
                <a:solidFill>
                  <a:srgbClr val="333333"/>
                </a:solidFill>
                <a:effectLst/>
                <a:latin typeface="Arial" panose="020B0604020202020204" pitchFamily="34" charset="0"/>
                <a:cs typeface="Arial" panose="020B0604020202020204" pitchFamily="34" charset="0"/>
              </a:rPr>
              <a:t>OpenNebula</a:t>
            </a:r>
            <a:r>
              <a:rPr lang="en-IN" b="0" i="0" dirty="0">
                <a:solidFill>
                  <a:srgbClr val="333333"/>
                </a:solidFill>
                <a:effectLst/>
                <a:latin typeface="Arial" panose="020B0604020202020204" pitchFamily="34" charset="0"/>
                <a:cs typeface="Arial" panose="020B0604020202020204" pitchFamily="34" charset="0"/>
              </a:rPr>
              <a:t> brings flexibility, scalability, simplicity, and vendor independence to support the growing needs of your developers and DevOps practices</a:t>
            </a:r>
          </a:p>
        </p:txBody>
      </p:sp>
      <p:sp>
        <p:nvSpPr>
          <p:cNvPr id="6" name="TextBox 5">
            <a:extLst>
              <a:ext uri="{FF2B5EF4-FFF2-40B4-BE49-F238E27FC236}">
                <a16:creationId xmlns:a16="http://schemas.microsoft.com/office/drawing/2014/main" id="{6A6A633B-5A13-F859-E694-E24BA810FCFD}"/>
              </a:ext>
            </a:extLst>
          </p:cNvPr>
          <p:cNvSpPr txBox="1"/>
          <p:nvPr/>
        </p:nvSpPr>
        <p:spPr>
          <a:xfrm>
            <a:off x="971600" y="476672"/>
            <a:ext cx="4593770"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0" dirty="0">
                <a:solidFill>
                  <a:schemeClr val="tx1"/>
                </a:solidFill>
                <a:latin typeface="Arial" pitchFamily="34" charset="0"/>
                <a:ea typeface="Gotham Medium" charset="0"/>
                <a:cs typeface="Arial" pitchFamily="34" charset="0"/>
              </a:rPr>
              <a:t>What is </a:t>
            </a:r>
            <a:r>
              <a:rPr lang="en-US" b="0" dirty="0" err="1">
                <a:solidFill>
                  <a:schemeClr val="tx1"/>
                </a:solidFill>
                <a:latin typeface="Arial" pitchFamily="34" charset="0"/>
                <a:ea typeface="Gotham Medium" charset="0"/>
                <a:cs typeface="Arial" pitchFamily="34" charset="0"/>
              </a:rPr>
              <a:t>OpenNebula</a:t>
            </a:r>
            <a:r>
              <a:rPr lang="en-US" b="0" dirty="0">
                <a:solidFill>
                  <a:schemeClr val="tx1"/>
                </a:solidFill>
                <a:latin typeface="Arial" pitchFamily="34" charset="0"/>
                <a:ea typeface="Gotham Medium" charset="0"/>
                <a:cs typeface="Arial" pitchFamily="34" charset="0"/>
              </a:rPr>
              <a:t>?</a:t>
            </a:r>
            <a:endParaRPr lang="en-IN" dirty="0"/>
          </a:p>
        </p:txBody>
      </p:sp>
    </p:spTree>
    <p:extLst>
      <p:ext uri="{BB962C8B-B14F-4D97-AF65-F5344CB8AC3E}">
        <p14:creationId xmlns:p14="http://schemas.microsoft.com/office/powerpoint/2010/main" val="39280882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45"/>
          <p:cNvSpPr>
            <a:spLocks noChangeArrowheads="1"/>
          </p:cNvSpPr>
          <p:nvPr/>
        </p:nvSpPr>
        <p:spPr bwMode="auto">
          <a:xfrm>
            <a:off x="633413" y="457200"/>
            <a:ext cx="8137525" cy="431800"/>
          </a:xfrm>
          <a:prstGeom prst="rect">
            <a:avLst/>
          </a:prstGeom>
          <a:noFill/>
          <a:ln w="9525">
            <a:noFill/>
            <a:round/>
            <a:headEnd/>
            <a:tailEnd/>
          </a:ln>
        </p:spPr>
        <p:txBody>
          <a:bodyPr lIns="89991" tIns="46795" rIns="89991" bIns="46795" anchor="ctr">
            <a:prstTxWarp prst="textNoShape">
              <a:avLst/>
            </a:prstTxWarp>
          </a:bodyPr>
          <a:lstStyle/>
          <a:p>
            <a:pPr>
              <a:tabLst>
                <a:tab pos="341313" algn="l"/>
                <a:tab pos="1255713" algn="l"/>
                <a:tab pos="2168525" algn="l"/>
                <a:tab pos="3084513" algn="l"/>
                <a:tab pos="3998913" algn="l"/>
                <a:tab pos="4913313" algn="l"/>
                <a:tab pos="5827713" algn="l"/>
                <a:tab pos="6742113" algn="l"/>
                <a:tab pos="7656513" algn="l"/>
                <a:tab pos="8570913" algn="l"/>
                <a:tab pos="9485313" algn="l"/>
                <a:tab pos="10399713" algn="l"/>
              </a:tabLst>
            </a:pPr>
            <a:endParaRPr lang="en-US" sz="1600" b="0" dirty="0">
              <a:solidFill>
                <a:srgbClr val="32425D"/>
              </a:solidFill>
              <a:latin typeface="Gotham Medium"/>
              <a:cs typeface="Gotham Medium"/>
            </a:endParaRPr>
          </a:p>
        </p:txBody>
      </p:sp>
      <p:pic>
        <p:nvPicPr>
          <p:cNvPr id="36" name="Picture 35" descr="ONE.png"/>
          <p:cNvPicPr>
            <a:picLocks noChangeAspect="1"/>
          </p:cNvPicPr>
          <p:nvPr/>
        </p:nvPicPr>
        <p:blipFill>
          <a:blip r:embed="rId3"/>
          <a:srcRect/>
          <a:stretch>
            <a:fillRect/>
          </a:stretch>
        </p:blipFill>
        <p:spPr bwMode="auto">
          <a:xfrm>
            <a:off x="3694052" y="4157154"/>
            <a:ext cx="2372544" cy="2415118"/>
          </a:xfrm>
          <a:prstGeom prst="rect">
            <a:avLst/>
          </a:prstGeom>
          <a:noFill/>
          <a:ln w="9525">
            <a:noFill/>
            <a:miter lim="800000"/>
            <a:headEnd/>
            <a:tailEnd/>
          </a:ln>
        </p:spPr>
      </p:pic>
      <p:pic>
        <p:nvPicPr>
          <p:cNvPr id="38" name="Picture 16"/>
          <p:cNvPicPr>
            <a:picLocks noChangeAspect="1" noChangeArrowheads="1"/>
          </p:cNvPicPr>
          <p:nvPr/>
        </p:nvPicPr>
        <p:blipFill>
          <a:blip r:embed="rId4"/>
          <a:srcRect/>
          <a:stretch>
            <a:fillRect/>
          </a:stretch>
        </p:blipFill>
        <p:spPr bwMode="auto">
          <a:xfrm>
            <a:off x="1138587" y="5351557"/>
            <a:ext cx="2233612" cy="1544637"/>
          </a:xfrm>
          <a:prstGeom prst="rect">
            <a:avLst/>
          </a:prstGeom>
          <a:noFill/>
          <a:ln w="9525">
            <a:noFill/>
            <a:round/>
            <a:headEnd/>
            <a:tailEnd/>
          </a:ln>
        </p:spPr>
      </p:pic>
      <p:sp>
        <p:nvSpPr>
          <p:cNvPr id="39" name="AutoShape 17"/>
          <p:cNvSpPr>
            <a:spLocks noChangeArrowheads="1"/>
          </p:cNvSpPr>
          <p:nvPr/>
        </p:nvSpPr>
        <p:spPr bwMode="auto">
          <a:xfrm rot="4163103">
            <a:off x="3239643" y="5580858"/>
            <a:ext cx="685800" cy="716169"/>
          </a:xfrm>
          <a:prstGeom prst="downArrow">
            <a:avLst>
              <a:gd name="adj1" fmla="val 58657"/>
              <a:gd name="adj2" fmla="val 49493"/>
            </a:avLst>
          </a:prstGeom>
          <a:solidFill>
            <a:srgbClr val="009CC3"/>
          </a:solidFill>
          <a:ln w="9525">
            <a:noFill/>
            <a:round/>
            <a:headEnd/>
            <a:tailEnd/>
          </a:ln>
        </p:spPr>
        <p:txBody>
          <a:bodyPr wrap="none" anchor="ctr">
            <a:prstTxWarp prst="textNoShape">
              <a:avLst/>
            </a:prstTxWarp>
          </a:bodyPr>
          <a:lstStyle/>
          <a:p>
            <a:endParaRPr lang="en-US" sz="1800"/>
          </a:p>
        </p:txBody>
      </p:sp>
      <p:pic>
        <p:nvPicPr>
          <p:cNvPr id="45" name="Picture 44" descr="opennebulapro-logo.png"/>
          <p:cNvPicPr>
            <a:picLocks noChangeAspect="1"/>
          </p:cNvPicPr>
          <p:nvPr/>
        </p:nvPicPr>
        <p:blipFill>
          <a:blip r:embed="rId5" cstate="print"/>
          <a:srcRect r="20219"/>
          <a:stretch>
            <a:fillRect/>
          </a:stretch>
        </p:blipFill>
        <p:spPr>
          <a:xfrm>
            <a:off x="4214708" y="4543879"/>
            <a:ext cx="1667735" cy="252946"/>
          </a:xfrm>
          <a:prstGeom prst="rect">
            <a:avLst/>
          </a:prstGeom>
        </p:spPr>
      </p:pic>
      <p:sp>
        <p:nvSpPr>
          <p:cNvPr id="76" name="16 Rectángulo"/>
          <p:cNvSpPr>
            <a:spLocks noChangeArrowheads="1"/>
          </p:cNvSpPr>
          <p:nvPr/>
        </p:nvSpPr>
        <p:spPr bwMode="auto">
          <a:xfrm>
            <a:off x="76200" y="2621898"/>
            <a:ext cx="7579761" cy="1169551"/>
          </a:xfrm>
          <a:prstGeom prst="rect">
            <a:avLst/>
          </a:prstGeom>
          <a:noFill/>
          <a:ln w="9525">
            <a:noFill/>
            <a:miter lim="800000"/>
            <a:headEnd/>
            <a:tailEnd/>
          </a:ln>
        </p:spPr>
        <p:txBody>
          <a:bodyPr wrap="square">
            <a:prstTxWarp prst="textNoShape">
              <a:avLst/>
            </a:prstTxWarp>
            <a:spAutoFit/>
          </a:bodyPr>
          <a:lstStyle/>
          <a:p>
            <a:pPr marL="184150" indent="-184150" algn="l">
              <a:spcBef>
                <a:spcPts val="250"/>
              </a:spcBef>
              <a:spcAft>
                <a:spcPts val="250"/>
              </a:spcAft>
              <a:buFont typeface="Arial"/>
              <a:buChar char="•"/>
              <a:tabLst>
                <a:tab pos="18415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000" b="0" dirty="0">
                <a:solidFill>
                  <a:schemeClr val="tx1"/>
                </a:solidFill>
                <a:latin typeface="Arial" pitchFamily="34" charset="0"/>
                <a:cs typeface="Arial" pitchFamily="34" charset="0"/>
              </a:rPr>
              <a:t>Private Cloud to simplify and optimize internal operations</a:t>
            </a:r>
          </a:p>
          <a:p>
            <a:pPr marL="184150" lvl="1" indent="-184150" algn="l">
              <a:spcBef>
                <a:spcPts val="250"/>
              </a:spcBef>
              <a:spcAft>
                <a:spcPts val="250"/>
              </a:spcAft>
              <a:buFont typeface="Arial"/>
              <a:buChar char="•"/>
              <a:tabLst>
                <a:tab pos="18415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dirty="0">
                <a:solidFill>
                  <a:schemeClr val="tx1"/>
                </a:solidFill>
                <a:latin typeface="Arial" pitchFamily="34" charset="0"/>
                <a:cs typeface="Arial" pitchFamily="34" charset="0"/>
              </a:rPr>
              <a:t>Hybrid Cloud to supplement the capacity of the Private Cloud</a:t>
            </a:r>
          </a:p>
          <a:p>
            <a:pPr marL="184150" lvl="1" indent="-184150" algn="l">
              <a:spcBef>
                <a:spcPts val="250"/>
              </a:spcBef>
              <a:spcAft>
                <a:spcPts val="250"/>
              </a:spcAft>
              <a:buFont typeface="Arial"/>
              <a:buChar char="•"/>
              <a:tabLst>
                <a:tab pos="18415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dirty="0">
                <a:solidFill>
                  <a:schemeClr val="tx1"/>
                </a:solidFill>
                <a:latin typeface="Arial" pitchFamily="34" charset="0"/>
                <a:cs typeface="Arial" pitchFamily="34" charset="0"/>
              </a:rPr>
              <a:t>Public Cloud to expose your Private to external users</a:t>
            </a:r>
            <a:endParaRPr lang="es-ES" sz="2000" dirty="0">
              <a:solidFill>
                <a:schemeClr val="tx1"/>
              </a:solidFill>
              <a:latin typeface="Arial" pitchFamily="34" charset="0"/>
              <a:cs typeface="Arial" pitchFamily="34" charset="0"/>
            </a:endParaRPr>
          </a:p>
        </p:txBody>
      </p:sp>
      <p:sp>
        <p:nvSpPr>
          <p:cNvPr id="88" name="19 Rectángulo"/>
          <p:cNvSpPr>
            <a:spLocks noChangeArrowheads="1"/>
          </p:cNvSpPr>
          <p:nvPr/>
        </p:nvSpPr>
        <p:spPr bwMode="auto">
          <a:xfrm>
            <a:off x="210448" y="1262730"/>
            <a:ext cx="7655961" cy="892552"/>
          </a:xfrm>
          <a:prstGeom prst="rect">
            <a:avLst/>
          </a:prstGeom>
          <a:noFill/>
          <a:ln w="9525">
            <a:noFill/>
            <a:miter lim="800000"/>
            <a:headEnd/>
            <a:tailEnd/>
          </a:ln>
        </p:spPr>
        <p:txBody>
          <a:bodyPr wrap="square">
            <a:prstTxWarp prst="textNoShape">
              <a:avLst/>
            </a:prstTxWarp>
            <a:spAutoFit/>
          </a:bodyPr>
          <a:lstStyle/>
          <a:p>
            <a:endParaRPr lang="en-US" sz="2400" dirty="0">
              <a:solidFill>
                <a:srgbClr val="009CC3"/>
              </a:solidFill>
              <a:latin typeface="Arial" pitchFamily="34" charset="0"/>
              <a:cs typeface="Arial" pitchFamily="34" charset="0"/>
            </a:endParaRPr>
          </a:p>
          <a:p>
            <a:r>
              <a:rPr lang="en-US" sz="2400" dirty="0">
                <a:solidFill>
                  <a:srgbClr val="009CC3"/>
                </a:solidFill>
                <a:latin typeface="Arial" pitchFamily="34" charset="0"/>
                <a:cs typeface="Arial" pitchFamily="34" charset="0"/>
              </a:rPr>
              <a:t>Enabling </a:t>
            </a:r>
            <a:r>
              <a:rPr lang="en-US" sz="2800" dirty="0">
                <a:solidFill>
                  <a:srgbClr val="009CC3"/>
                </a:solidFill>
                <a:latin typeface="Arial" pitchFamily="34" charset="0"/>
                <a:cs typeface="Arial" pitchFamily="34" charset="0"/>
              </a:rPr>
              <a:t>Technology</a:t>
            </a:r>
            <a:r>
              <a:rPr lang="en-US" sz="2400" dirty="0">
                <a:solidFill>
                  <a:srgbClr val="009CC3"/>
                </a:solidFill>
                <a:latin typeface="Arial" pitchFamily="34" charset="0"/>
                <a:cs typeface="Arial" pitchFamily="34" charset="0"/>
              </a:rPr>
              <a:t> to Build your Cloud</a:t>
            </a:r>
            <a:endParaRPr lang="es-ES" sz="2400" dirty="0">
              <a:latin typeface="Arial" pitchFamily="34" charset="0"/>
              <a:cs typeface="Arial" pitchFamily="34" charset="0"/>
            </a:endParaRPr>
          </a:p>
        </p:txBody>
      </p:sp>
      <p:sp>
        <p:nvSpPr>
          <p:cNvPr id="96" name="AutoShape 17"/>
          <p:cNvSpPr>
            <a:spLocks noChangeArrowheads="1"/>
          </p:cNvSpPr>
          <p:nvPr/>
        </p:nvSpPr>
        <p:spPr bwMode="auto">
          <a:xfrm rot="2769205">
            <a:off x="5238082" y="3963535"/>
            <a:ext cx="685800" cy="639763"/>
          </a:xfrm>
          <a:prstGeom prst="downArrow">
            <a:avLst>
              <a:gd name="adj1" fmla="val 58657"/>
              <a:gd name="adj2" fmla="val 49492"/>
            </a:avLst>
          </a:prstGeom>
          <a:solidFill>
            <a:srgbClr val="009CC3"/>
          </a:solidFill>
          <a:ln w="9525">
            <a:noFill/>
            <a:round/>
            <a:headEnd/>
            <a:tailEnd/>
          </a:ln>
        </p:spPr>
        <p:txBody>
          <a:bodyPr wrap="none" anchor="ctr">
            <a:prstTxWarp prst="textNoShape">
              <a:avLst/>
            </a:prstTxWarp>
          </a:bodyPr>
          <a:lstStyle/>
          <a:p>
            <a:endParaRPr lang="en-US" sz="1800"/>
          </a:p>
        </p:txBody>
      </p:sp>
      <p:sp>
        <p:nvSpPr>
          <p:cNvPr id="2" name="Title 1"/>
          <p:cNvSpPr>
            <a:spLocks noGrp="1"/>
          </p:cNvSpPr>
          <p:nvPr>
            <p:ph type="title" idx="4294967295"/>
          </p:nvPr>
        </p:nvSpPr>
        <p:spPr>
          <a:xfrm>
            <a:off x="-14262" y="571480"/>
            <a:ext cx="8229600" cy="933450"/>
          </a:xfrm>
        </p:spPr>
        <p:txBody>
          <a:bodyPr>
            <a:normAutofit/>
          </a:bodyPr>
          <a:lstStyle/>
          <a:p>
            <a:r>
              <a:rPr lang="en-US" b="0" dirty="0">
                <a:solidFill>
                  <a:schemeClr val="tx1"/>
                </a:solidFill>
                <a:latin typeface="Arial" pitchFamily="34" charset="0"/>
                <a:ea typeface="Gotham Medium" charset="0"/>
                <a:cs typeface="Arial" pitchFamily="34" charset="0"/>
              </a:rPr>
              <a:t>What is OpenNebula?</a:t>
            </a:r>
            <a:endParaRPr lang="en-US"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4826798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5032" y="1293008"/>
            <a:ext cx="9144000" cy="3496470"/>
          </a:xfrm>
          <a:prstGeom prst="rect">
            <a:avLst/>
          </a:prstGeom>
        </p:spPr>
        <p:txBody>
          <a:bodyPr>
            <a:prstTxWarp prst="textNoShape">
              <a:avLst/>
            </a:prstTxWarp>
            <a:spAutoFit/>
          </a:bodyPr>
          <a:lstStyle/>
          <a:p>
            <a:pPr algn="l">
              <a:spcBef>
                <a:spcPts val="775"/>
              </a:spcBef>
              <a:spcAft>
                <a:spcPts val="175"/>
              </a:spcAft>
              <a:buSzPct val="45000"/>
              <a:tabLst>
                <a:tab pos="0" algn="l"/>
                <a:tab pos="828675" algn="l"/>
                <a:tab pos="1657350" algn="l"/>
                <a:tab pos="2487613" algn="l"/>
                <a:tab pos="3316288" algn="l"/>
                <a:tab pos="4146550" algn="l"/>
                <a:tab pos="4975225" algn="l"/>
                <a:tab pos="5805488" algn="l"/>
                <a:tab pos="6634163" algn="l"/>
                <a:tab pos="7464425" algn="l"/>
                <a:tab pos="8293100" algn="l"/>
                <a:tab pos="9123363" algn="l"/>
              </a:tabLst>
              <a:defRPr/>
            </a:pPr>
            <a:endParaRPr lang="en-US" sz="1600" dirty="0">
              <a:solidFill>
                <a:srgbClr val="009CC3"/>
              </a:solidFill>
              <a:latin typeface="Handwriting - Dakota" charset="0"/>
              <a:ea typeface="Handwriting - Dakota" charset="0"/>
              <a:cs typeface="Handwriting - Dakota" charset="0"/>
            </a:endParaRPr>
          </a:p>
          <a:p>
            <a:pPr algn="l">
              <a:spcBef>
                <a:spcPts val="775"/>
              </a:spcBef>
              <a:spcAft>
                <a:spcPts val="175"/>
              </a:spcAft>
              <a:buSzPct val="45000"/>
              <a:tabLst>
                <a:tab pos="0"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600" dirty="0">
                <a:solidFill>
                  <a:srgbClr val="009CC3"/>
                </a:solidFill>
                <a:latin typeface="Handwriting - Dakota" charset="0"/>
                <a:ea typeface="Handwriting - Dakota" charset="0"/>
                <a:cs typeface="Handwriting - Dakota" charset="0"/>
              </a:rPr>
              <a:t>Building the Industry Standard Open Source Cloud Computing Tool</a:t>
            </a:r>
            <a:endParaRPr lang="en-US" sz="2000" b="0" dirty="0">
              <a:solidFill>
                <a:srgbClr val="000000"/>
              </a:solidFill>
            </a:endParaRPr>
          </a:p>
          <a:p>
            <a:pPr algn="l">
              <a:spcBef>
                <a:spcPts val="775"/>
              </a:spcBef>
              <a:spcAft>
                <a:spcPts val="175"/>
              </a:spcAft>
              <a:buSzPct val="45000"/>
              <a:tabLst>
                <a:tab pos="0"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2000" b="0" dirty="0">
                <a:solidFill>
                  <a:srgbClr val="353735"/>
                </a:solidFill>
                <a:latin typeface="Gotham Medium" charset="0"/>
                <a:ea typeface="Gotham Medium" charset="0"/>
                <a:cs typeface="Gotham Medium" charset="0"/>
              </a:rPr>
              <a:t>Lead Innovation in Enterprise-Class Cloud Computing Management</a:t>
            </a: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Develop, maintain and assure the quality of OpenNebula</a:t>
            </a: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Collaborate with open-source and research projects and communities</a:t>
            </a: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Support the community and the ecosystem</a:t>
            </a:r>
            <a:endParaRPr lang="en-US" sz="1800" b="0" dirty="0">
              <a:solidFill>
                <a:srgbClr val="353735"/>
              </a:solidFill>
              <a:latin typeface="Gotham Medium" charset="0"/>
              <a:ea typeface="Gotham Medium" charset="0"/>
              <a:cs typeface="Gotham Medium" charset="0"/>
            </a:endParaRPr>
          </a:p>
          <a:p>
            <a:pPr algn="l">
              <a:spcBef>
                <a:spcPts val="775"/>
              </a:spcBef>
              <a:spcAft>
                <a:spcPts val="175"/>
              </a:spcAft>
              <a:buSzPct val="45000"/>
              <a:tabLst>
                <a:tab pos="0"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353735"/>
                </a:solidFill>
                <a:latin typeface="Gotham Medium" charset="0"/>
                <a:ea typeface="Gotham Medium" charset="0"/>
                <a:cs typeface="Gotham Medium" charset="0"/>
              </a:rPr>
              <a:t>An Active and Engaged Community</a:t>
            </a:r>
            <a:endParaRPr lang="en-US" sz="2000" b="0" dirty="0">
              <a:solidFill>
                <a:srgbClr val="353735"/>
              </a:solidFill>
              <a:latin typeface="Gotham Medium" charset="0"/>
              <a:ea typeface="Gotham Medium" charset="0"/>
              <a:cs typeface="Gotham Medium" charset="0"/>
            </a:endParaRP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4,000 downloads/month</a:t>
            </a: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100 active contributors</a:t>
            </a:r>
          </a:p>
          <a:p>
            <a:pPr marL="185738" indent="-185738" algn="l">
              <a:buClr>
                <a:srgbClr val="009CC3"/>
              </a:buClr>
              <a:buSzTx/>
              <a:buFont typeface="Lucida Grande" charset="0"/>
              <a:buChar char="●"/>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000000"/>
                </a:solidFill>
                <a:latin typeface="Gotham Book" charset="0"/>
                <a:ea typeface="Gotham Book" charset="0"/>
                <a:cs typeface="Gotham Book" charset="0"/>
              </a:rPr>
              <a:t>OSS distribution channels</a:t>
            </a:r>
          </a:p>
          <a:p>
            <a:pPr algn="l">
              <a:buClr>
                <a:srgbClr val="009CC3"/>
              </a:buClr>
              <a:buSzTx/>
              <a:tabLst>
                <a:tab pos="185738" algn="l"/>
                <a:tab pos="828675" algn="l"/>
                <a:tab pos="1657350" algn="l"/>
                <a:tab pos="2487613" algn="l"/>
                <a:tab pos="3316288" algn="l"/>
                <a:tab pos="4146550" algn="l"/>
                <a:tab pos="4975225" algn="l"/>
                <a:tab pos="5805488" algn="l"/>
                <a:tab pos="6634163" algn="l"/>
                <a:tab pos="7464425" algn="l"/>
                <a:tab pos="8293100" algn="l"/>
                <a:tab pos="9123363" algn="l"/>
              </a:tabLst>
              <a:defRPr/>
            </a:pPr>
            <a:r>
              <a:rPr lang="en-US" sz="1800" b="0" dirty="0">
                <a:solidFill>
                  <a:srgbClr val="353735"/>
                </a:solidFill>
                <a:latin typeface="Gotham Medium" charset="0"/>
                <a:ea typeface="Gotham Medium" charset="0"/>
                <a:cs typeface="Gotham Medium" charset="0"/>
              </a:rPr>
              <a:t>From a Research Project on Scalable Management of VMs:</a:t>
            </a:r>
          </a:p>
        </p:txBody>
      </p:sp>
      <p:cxnSp>
        <p:nvCxnSpPr>
          <p:cNvPr id="46" name="Straight Connector 45"/>
          <p:cNvCxnSpPr/>
          <p:nvPr/>
        </p:nvCxnSpPr>
        <p:spPr bwMode="auto">
          <a:xfrm>
            <a:off x="2063496" y="5857220"/>
            <a:ext cx="7010400" cy="1588"/>
          </a:xfrm>
          <a:prstGeom prst="line">
            <a:avLst/>
          </a:prstGeom>
          <a:solidFill>
            <a:srgbClr val="00B8FF"/>
          </a:solidFill>
          <a:ln w="57150" cap="flat" cmpd="sng" algn="ctr">
            <a:solidFill>
              <a:srgbClr val="009CC3"/>
            </a:solidFill>
            <a:prstDash val="solid"/>
            <a:round/>
            <a:headEnd type="none" w="med" len="med"/>
            <a:tailEnd type="triangle" w="med" len="med"/>
          </a:ln>
          <a:effectLst/>
        </p:spPr>
      </p:cxnSp>
      <p:sp>
        <p:nvSpPr>
          <p:cNvPr id="47" name="Rectangle 46"/>
          <p:cNvSpPr/>
          <p:nvPr/>
        </p:nvSpPr>
        <p:spPr>
          <a:xfrm>
            <a:off x="1834896" y="5857220"/>
            <a:ext cx="7162800" cy="276999"/>
          </a:xfrm>
          <a:prstGeom prst="rect">
            <a:avLst/>
          </a:prstGeom>
        </p:spPr>
        <p:txBody>
          <a:bodyPr wrap="square">
            <a:spAutoFit/>
          </a:bodyPr>
          <a:lstStyle/>
          <a:p>
            <a:pPr algn="l"/>
            <a:r>
              <a:rPr lang="en-US" sz="1000" b="0" dirty="0">
                <a:solidFill>
                  <a:srgbClr val="000000"/>
                </a:solidFill>
                <a:latin typeface="Gotham Book" charset="0"/>
                <a:ea typeface="Gotham Book" charset="0"/>
                <a:cs typeface="Gotham Book" charset="0"/>
              </a:rPr>
              <a:t>2005		2006		2007		2008		2009		2010		2011		2012</a:t>
            </a:r>
            <a:r>
              <a:rPr lang="en-US" sz="1200" b="0" dirty="0">
                <a:solidFill>
                  <a:srgbClr val="000000"/>
                </a:solidFill>
                <a:latin typeface="Gotham Book" charset="0"/>
                <a:ea typeface="Gotham Book" charset="0"/>
                <a:cs typeface="Gotham Book" charset="0"/>
              </a:rPr>
              <a:t>	</a:t>
            </a:r>
            <a:endParaRPr lang="en-US" sz="1200" dirty="0"/>
          </a:p>
        </p:txBody>
      </p:sp>
      <p:sp>
        <p:nvSpPr>
          <p:cNvPr id="56" name="Rectangle 55"/>
          <p:cNvSpPr/>
          <p:nvPr/>
        </p:nvSpPr>
        <p:spPr>
          <a:xfrm>
            <a:off x="1596418" y="4876800"/>
            <a:ext cx="1000478" cy="523220"/>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Research </a:t>
            </a:r>
          </a:p>
          <a:p>
            <a:r>
              <a:rPr lang="en-US" sz="1400" b="0" dirty="0">
                <a:solidFill>
                  <a:srgbClr val="000000"/>
                </a:solidFill>
                <a:latin typeface="Gotham Book" charset="0"/>
                <a:ea typeface="Gotham Book" charset="0"/>
                <a:cs typeface="Gotham Book" charset="0"/>
              </a:rPr>
              <a:t>Project</a:t>
            </a:r>
            <a:endParaRPr lang="en-US" sz="1400" dirty="0"/>
          </a:p>
        </p:txBody>
      </p:sp>
      <p:sp>
        <p:nvSpPr>
          <p:cNvPr id="78" name="Right Arrow 77"/>
          <p:cNvSpPr/>
          <p:nvPr/>
        </p:nvSpPr>
        <p:spPr bwMode="auto">
          <a:xfrm>
            <a:off x="4730496" y="6172200"/>
            <a:ext cx="4407408" cy="685800"/>
          </a:xfrm>
          <a:prstGeom prst="rightArrow">
            <a:avLst/>
          </a:prstGeom>
          <a:gradFill flip="none" rotWithShape="1">
            <a:gsLst>
              <a:gs pos="0">
                <a:schemeClr val="bg1"/>
              </a:gs>
              <a:gs pos="100000">
                <a:srgbClr val="009CC3"/>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r>
              <a:rPr lang="en-US" sz="1800" b="0" dirty="0">
                <a:solidFill>
                  <a:srgbClr val="353735"/>
                </a:solidFill>
                <a:latin typeface="Gotham Medium"/>
                <a:cs typeface="Gotham Medium"/>
              </a:rPr>
              <a:t>E</a:t>
            </a:r>
            <a:r>
              <a:rPr kumimoji="0" lang="en-US" sz="1800" b="0" u="none" strike="noStrike" cap="none" normalizeH="0" baseline="0" dirty="0">
                <a:ln>
                  <a:noFill/>
                </a:ln>
                <a:solidFill>
                  <a:srgbClr val="353735"/>
                </a:solidFill>
                <a:effectLst/>
                <a:latin typeface="Gotham Medium"/>
                <a:cs typeface="Gotham Medium"/>
              </a:rPr>
              <a:t>uropean Funding</a:t>
            </a:r>
          </a:p>
        </p:txBody>
      </p:sp>
      <p:pic>
        <p:nvPicPr>
          <p:cNvPr id="30" name="Picture 35" descr="ubuntu.png"/>
          <p:cNvPicPr>
            <a:picLocks noChangeAspect="1"/>
          </p:cNvPicPr>
          <p:nvPr/>
        </p:nvPicPr>
        <p:blipFill>
          <a:blip r:embed="rId3" cstate="print"/>
          <a:srcRect/>
          <a:stretch>
            <a:fillRect/>
          </a:stretch>
        </p:blipFill>
        <p:spPr bwMode="auto">
          <a:xfrm>
            <a:off x="3907604" y="3789275"/>
            <a:ext cx="550863" cy="457200"/>
          </a:xfrm>
          <a:prstGeom prst="rect">
            <a:avLst/>
          </a:prstGeom>
          <a:noFill/>
          <a:ln w="9525">
            <a:noFill/>
            <a:miter lim="800000"/>
            <a:headEnd/>
            <a:tailEnd/>
          </a:ln>
        </p:spPr>
      </p:pic>
      <p:pic>
        <p:nvPicPr>
          <p:cNvPr id="31" name="Picture 36" descr="debian.png"/>
          <p:cNvPicPr>
            <a:picLocks noChangeAspect="1"/>
          </p:cNvPicPr>
          <p:nvPr/>
        </p:nvPicPr>
        <p:blipFill>
          <a:blip r:embed="rId4"/>
          <a:srcRect/>
          <a:stretch>
            <a:fillRect/>
          </a:stretch>
        </p:blipFill>
        <p:spPr bwMode="auto">
          <a:xfrm>
            <a:off x="4745804" y="3789275"/>
            <a:ext cx="381000" cy="468313"/>
          </a:xfrm>
          <a:prstGeom prst="rect">
            <a:avLst/>
          </a:prstGeom>
          <a:noFill/>
          <a:ln w="9525">
            <a:noFill/>
            <a:miter lim="800000"/>
            <a:headEnd/>
            <a:tailEnd/>
          </a:ln>
        </p:spPr>
      </p:pic>
      <p:pic>
        <p:nvPicPr>
          <p:cNvPr id="32" name="Picture 37" descr="open-suse-logo-570x366.png"/>
          <p:cNvPicPr>
            <a:picLocks noChangeAspect="1"/>
          </p:cNvPicPr>
          <p:nvPr/>
        </p:nvPicPr>
        <p:blipFill>
          <a:blip r:embed="rId5" cstate="print"/>
          <a:srcRect/>
          <a:stretch>
            <a:fillRect/>
          </a:stretch>
        </p:blipFill>
        <p:spPr bwMode="auto">
          <a:xfrm>
            <a:off x="5355404" y="3841663"/>
            <a:ext cx="647700" cy="415925"/>
          </a:xfrm>
          <a:prstGeom prst="rect">
            <a:avLst/>
          </a:prstGeom>
          <a:noFill/>
          <a:ln w="9525">
            <a:noFill/>
            <a:miter lim="800000"/>
            <a:headEnd/>
            <a:tailEnd/>
          </a:ln>
        </p:spPr>
      </p:pic>
      <p:sp>
        <p:nvSpPr>
          <p:cNvPr id="2" name="Title 1"/>
          <p:cNvSpPr>
            <a:spLocks noGrp="1"/>
          </p:cNvSpPr>
          <p:nvPr>
            <p:ph type="title" idx="4294967295"/>
          </p:nvPr>
        </p:nvSpPr>
        <p:spPr>
          <a:xfrm>
            <a:off x="-36513" y="642918"/>
            <a:ext cx="9180513" cy="646112"/>
          </a:xfrm>
        </p:spPr>
        <p:txBody>
          <a:bodyPr>
            <a:noAutofit/>
          </a:bodyPr>
          <a:lstStyle/>
          <a:p>
            <a:r>
              <a:rPr lang="en-US" sz="3200" b="0" dirty="0">
                <a:solidFill>
                  <a:srgbClr val="1F497D"/>
                </a:solidFill>
                <a:latin typeface="Gotham Medium" charset="0"/>
                <a:ea typeface="Gotham Medium" charset="0"/>
                <a:cs typeface="Gotham Medium" charset="0"/>
              </a:rPr>
              <a:t>What is the OpenNebula Open-Source Project?</a:t>
            </a:r>
            <a:endParaRPr lang="en-US" sz="3200" dirty="0">
              <a:solidFill>
                <a:srgbClr val="1F497D"/>
              </a:solidFill>
            </a:endParaRPr>
          </a:p>
        </p:txBody>
      </p:sp>
      <p:sp>
        <p:nvSpPr>
          <p:cNvPr id="35" name="Rectangle 34"/>
          <p:cNvSpPr/>
          <p:nvPr/>
        </p:nvSpPr>
        <p:spPr>
          <a:xfrm>
            <a:off x="7943691" y="4876800"/>
            <a:ext cx="536838" cy="307777"/>
          </a:xfrm>
          <a:prstGeom prst="rect">
            <a:avLst/>
          </a:prstGeom>
        </p:spPr>
        <p:txBody>
          <a:bodyPr wrap="none">
            <a:spAutoFit/>
          </a:bodyPr>
          <a:lstStyle/>
          <a:p>
            <a:r>
              <a:rPr lang="en-US" sz="1400" dirty="0">
                <a:solidFill>
                  <a:srgbClr val="000000"/>
                </a:solidFill>
                <a:latin typeface="Gotham Book" charset="0"/>
                <a:ea typeface="Gotham Book" charset="0"/>
                <a:cs typeface="Gotham Book" charset="0"/>
              </a:rPr>
              <a:t>v</a:t>
            </a:r>
            <a:r>
              <a:rPr lang="en-US" sz="1400" b="0" dirty="0">
                <a:solidFill>
                  <a:srgbClr val="000000"/>
                </a:solidFill>
                <a:latin typeface="Gotham Book" charset="0"/>
                <a:ea typeface="Gotham Book" charset="0"/>
                <a:cs typeface="Gotham Book" charset="0"/>
              </a:rPr>
              <a:t>3.4</a:t>
            </a:r>
            <a:endParaRPr lang="en-US" sz="1400" dirty="0"/>
          </a:p>
        </p:txBody>
      </p:sp>
      <p:sp>
        <p:nvSpPr>
          <p:cNvPr id="42" name="Rectangle 41"/>
          <p:cNvSpPr/>
          <p:nvPr/>
        </p:nvSpPr>
        <p:spPr>
          <a:xfrm>
            <a:off x="7467693" y="4876800"/>
            <a:ext cx="536838"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v3.0</a:t>
            </a:r>
            <a:endParaRPr lang="en-US" sz="1400" dirty="0"/>
          </a:p>
        </p:txBody>
      </p:sp>
      <p:grpSp>
        <p:nvGrpSpPr>
          <p:cNvPr id="39" name="Group 38"/>
          <p:cNvGrpSpPr/>
          <p:nvPr/>
        </p:nvGrpSpPr>
        <p:grpSpPr>
          <a:xfrm>
            <a:off x="2063496" y="5072074"/>
            <a:ext cx="6166795" cy="824957"/>
            <a:chOff x="2063496" y="5092243"/>
            <a:chExt cx="6166795" cy="824957"/>
          </a:xfrm>
        </p:grpSpPr>
        <p:cxnSp>
          <p:nvCxnSpPr>
            <p:cNvPr id="57" name="Straight Connector 56"/>
            <p:cNvCxnSpPr/>
            <p:nvPr/>
          </p:nvCxnSpPr>
          <p:spPr bwMode="auto">
            <a:xfrm rot="5400000">
              <a:off x="1940112" y="5589726"/>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58" name="Rectangle 57"/>
            <p:cNvSpPr/>
            <p:nvPr/>
          </p:nvSpPr>
          <p:spPr>
            <a:xfrm>
              <a:off x="4321487" y="5092243"/>
              <a:ext cx="485209"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TP1</a:t>
              </a:r>
              <a:endParaRPr lang="en-US" sz="1400" dirty="0"/>
            </a:p>
          </p:txBody>
        </p:sp>
        <p:cxnSp>
          <p:nvCxnSpPr>
            <p:cNvPr id="59" name="Straight Connector 58"/>
            <p:cNvCxnSpPr/>
            <p:nvPr/>
          </p:nvCxnSpPr>
          <p:spPr bwMode="auto">
            <a:xfrm rot="5400000">
              <a:off x="4378512" y="5579546"/>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60" name="Rectangle 59"/>
            <p:cNvSpPr/>
            <p:nvPr/>
          </p:nvSpPr>
          <p:spPr>
            <a:xfrm>
              <a:off x="4778687" y="5102423"/>
              <a:ext cx="523092"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v1.0</a:t>
              </a:r>
              <a:endParaRPr lang="en-US" sz="1400" dirty="0"/>
            </a:p>
          </p:txBody>
        </p:sp>
        <p:cxnSp>
          <p:nvCxnSpPr>
            <p:cNvPr id="61" name="Straight Connector 60"/>
            <p:cNvCxnSpPr/>
            <p:nvPr/>
          </p:nvCxnSpPr>
          <p:spPr bwMode="auto">
            <a:xfrm rot="5400000">
              <a:off x="4835712" y="5599906"/>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62" name="Rectangle 61"/>
            <p:cNvSpPr/>
            <p:nvPr/>
          </p:nvSpPr>
          <p:spPr>
            <a:xfrm>
              <a:off x="5240733" y="5105400"/>
              <a:ext cx="518091"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v1.2</a:t>
              </a:r>
              <a:endParaRPr lang="en-US" sz="1400" dirty="0"/>
            </a:p>
          </p:txBody>
        </p:sp>
        <p:cxnSp>
          <p:nvCxnSpPr>
            <p:cNvPr id="63" name="Straight Connector 62"/>
            <p:cNvCxnSpPr/>
            <p:nvPr/>
          </p:nvCxnSpPr>
          <p:spPr bwMode="auto">
            <a:xfrm rot="5400000">
              <a:off x="5297758" y="5602883"/>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64" name="Rectangle 63"/>
            <p:cNvSpPr/>
            <p:nvPr/>
          </p:nvSpPr>
          <p:spPr>
            <a:xfrm>
              <a:off x="5873496" y="5105400"/>
              <a:ext cx="530915"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v1.4</a:t>
              </a:r>
              <a:endParaRPr lang="en-US" sz="1400" dirty="0"/>
            </a:p>
          </p:txBody>
        </p:sp>
        <p:cxnSp>
          <p:nvCxnSpPr>
            <p:cNvPr id="65" name="Straight Connector 64"/>
            <p:cNvCxnSpPr/>
            <p:nvPr/>
          </p:nvCxnSpPr>
          <p:spPr bwMode="auto">
            <a:xfrm rot="5400000">
              <a:off x="5930521" y="5602883"/>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66" name="Rectangle 65"/>
            <p:cNvSpPr/>
            <p:nvPr/>
          </p:nvSpPr>
          <p:spPr>
            <a:xfrm>
              <a:off x="6612333" y="5105400"/>
              <a:ext cx="569387"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v2.0</a:t>
              </a:r>
              <a:endParaRPr lang="en-US" sz="1400" dirty="0"/>
            </a:p>
          </p:txBody>
        </p:sp>
        <p:cxnSp>
          <p:nvCxnSpPr>
            <p:cNvPr id="67" name="Straight Connector 66"/>
            <p:cNvCxnSpPr/>
            <p:nvPr/>
          </p:nvCxnSpPr>
          <p:spPr bwMode="auto">
            <a:xfrm rot="5400000">
              <a:off x="6669358" y="5602883"/>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68" name="Rectangle 67"/>
            <p:cNvSpPr/>
            <p:nvPr/>
          </p:nvSpPr>
          <p:spPr>
            <a:xfrm>
              <a:off x="7031061" y="5105400"/>
              <a:ext cx="556563"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v2.2</a:t>
              </a:r>
              <a:endParaRPr lang="en-US" sz="1400" dirty="0"/>
            </a:p>
          </p:txBody>
        </p:sp>
        <p:cxnSp>
          <p:nvCxnSpPr>
            <p:cNvPr id="69" name="Straight Connector 68"/>
            <p:cNvCxnSpPr/>
            <p:nvPr/>
          </p:nvCxnSpPr>
          <p:spPr bwMode="auto">
            <a:xfrm rot="5400000">
              <a:off x="7088086" y="5602883"/>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cxnSp>
          <p:nvCxnSpPr>
            <p:cNvPr id="70" name="Straight Connector 69"/>
            <p:cNvCxnSpPr/>
            <p:nvPr/>
          </p:nvCxnSpPr>
          <p:spPr bwMode="auto">
            <a:xfrm rot="5400000">
              <a:off x="2001290"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1" name="Straight Connector 70"/>
            <p:cNvCxnSpPr/>
            <p:nvPr/>
          </p:nvCxnSpPr>
          <p:spPr bwMode="auto">
            <a:xfrm rot="5400000">
              <a:off x="2839490"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2" name="Straight Connector 71"/>
            <p:cNvCxnSpPr/>
            <p:nvPr/>
          </p:nvCxnSpPr>
          <p:spPr bwMode="auto">
            <a:xfrm rot="5400000">
              <a:off x="3676102"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3" name="Straight Connector 72"/>
            <p:cNvCxnSpPr/>
            <p:nvPr/>
          </p:nvCxnSpPr>
          <p:spPr bwMode="auto">
            <a:xfrm rot="5400000">
              <a:off x="4514302"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4" name="Straight Connector 73"/>
            <p:cNvCxnSpPr/>
            <p:nvPr/>
          </p:nvCxnSpPr>
          <p:spPr bwMode="auto">
            <a:xfrm rot="5400000">
              <a:off x="5352502"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5" name="Straight Connector 74"/>
            <p:cNvCxnSpPr/>
            <p:nvPr/>
          </p:nvCxnSpPr>
          <p:spPr bwMode="auto">
            <a:xfrm rot="5400000">
              <a:off x="6190702"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6" name="Straight Connector 75"/>
            <p:cNvCxnSpPr/>
            <p:nvPr/>
          </p:nvCxnSpPr>
          <p:spPr bwMode="auto">
            <a:xfrm rot="5400000">
              <a:off x="6954290"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77" name="Straight Connector 76"/>
            <p:cNvCxnSpPr/>
            <p:nvPr/>
          </p:nvCxnSpPr>
          <p:spPr bwMode="auto">
            <a:xfrm rot="5400000">
              <a:off x="7792490" y="5853406"/>
              <a:ext cx="126000" cy="1588"/>
            </a:xfrm>
            <a:prstGeom prst="line">
              <a:avLst/>
            </a:prstGeom>
            <a:solidFill>
              <a:srgbClr val="00B8FF"/>
            </a:solidFill>
            <a:ln w="57150" cap="flat" cmpd="sng" algn="ctr">
              <a:solidFill>
                <a:srgbClr val="009CC3"/>
              </a:solidFill>
              <a:prstDash val="solid"/>
              <a:round/>
              <a:headEnd type="none" w="med" len="med"/>
              <a:tailEnd type="none" w="med" len="med"/>
            </a:ln>
            <a:effectLst/>
          </p:spPr>
        </p:cxnSp>
        <p:cxnSp>
          <p:nvCxnSpPr>
            <p:cNvPr id="36" name="Straight Connector 35"/>
            <p:cNvCxnSpPr>
              <a:stCxn id="35" idx="2"/>
            </p:cNvCxnSpPr>
            <p:nvPr/>
          </p:nvCxnSpPr>
          <p:spPr bwMode="auto">
            <a:xfrm>
              <a:off x="8212110" y="5184577"/>
              <a:ext cx="0" cy="611857"/>
            </a:xfrm>
            <a:prstGeom prst="line">
              <a:avLst/>
            </a:prstGeom>
            <a:solidFill>
              <a:srgbClr val="00B8FF"/>
            </a:solidFill>
            <a:ln w="9525" cap="flat" cmpd="sng" algn="ctr">
              <a:solidFill>
                <a:schemeClr val="tx1"/>
              </a:solidFill>
              <a:prstDash val="solid"/>
              <a:round/>
              <a:headEnd type="none" w="med" len="med"/>
              <a:tailEnd type="arrow" w="med" len="med"/>
            </a:ln>
            <a:effectLst/>
          </p:spPr>
        </p:cxnSp>
        <p:cxnSp>
          <p:nvCxnSpPr>
            <p:cNvPr id="43" name="Straight Connector 42"/>
            <p:cNvCxnSpPr/>
            <p:nvPr/>
          </p:nvCxnSpPr>
          <p:spPr bwMode="auto">
            <a:xfrm>
              <a:off x="7736112" y="5184577"/>
              <a:ext cx="0" cy="616222"/>
            </a:xfrm>
            <a:prstGeom prst="line">
              <a:avLst/>
            </a:prstGeom>
            <a:solidFill>
              <a:srgbClr val="00B8FF"/>
            </a:solidFill>
            <a:ln w="9525" cap="flat" cmpd="sng" algn="ctr">
              <a:solidFill>
                <a:schemeClr val="tx1"/>
              </a:solidFill>
              <a:prstDash val="solid"/>
              <a:round/>
              <a:headEnd type="none" w="med" len="med"/>
              <a:tailEnd type="arrow" w="med" len="med"/>
            </a:ln>
            <a:effectLst/>
          </p:spPr>
        </p:cxnSp>
        <p:sp>
          <p:nvSpPr>
            <p:cNvPr id="44" name="Rectangle 43"/>
            <p:cNvSpPr/>
            <p:nvPr/>
          </p:nvSpPr>
          <p:spPr>
            <a:xfrm>
              <a:off x="7693453" y="5107657"/>
              <a:ext cx="536838" cy="307777"/>
            </a:xfrm>
            <a:prstGeom prst="rect">
              <a:avLst/>
            </a:prstGeom>
          </p:spPr>
          <p:txBody>
            <a:bodyPr wrap="none">
              <a:spAutoFit/>
            </a:bodyPr>
            <a:lstStyle/>
            <a:p>
              <a:r>
                <a:rPr lang="en-US" sz="1400" b="0" dirty="0">
                  <a:solidFill>
                    <a:srgbClr val="000000"/>
                  </a:solidFill>
                  <a:latin typeface="Gotham Book" charset="0"/>
                  <a:ea typeface="Gotham Book" charset="0"/>
                  <a:cs typeface="Gotham Book" charset="0"/>
                </a:rPr>
                <a:t>v3.2</a:t>
              </a:r>
              <a:endParaRPr lang="en-US" sz="1400" dirty="0"/>
            </a:p>
          </p:txBody>
        </p:sp>
        <p:cxnSp>
          <p:nvCxnSpPr>
            <p:cNvPr id="45" name="Straight Connector 44"/>
            <p:cNvCxnSpPr/>
            <p:nvPr/>
          </p:nvCxnSpPr>
          <p:spPr bwMode="auto">
            <a:xfrm rot="5400000">
              <a:off x="7750478" y="5605140"/>
              <a:ext cx="381000" cy="1588"/>
            </a:xfrm>
            <a:prstGeom prst="line">
              <a:avLst/>
            </a:prstGeom>
            <a:solidFill>
              <a:srgbClr val="00B8FF"/>
            </a:solidFill>
            <a:ln w="9525" cap="flat" cmpd="sng" algn="ctr">
              <a:solidFill>
                <a:schemeClr val="tx1"/>
              </a:solidFill>
              <a:prstDash val="solid"/>
              <a:round/>
              <a:headEnd type="none" w="med" len="med"/>
              <a:tailEnd type="arrow" w="med" len="med"/>
            </a:ln>
            <a:effectLst/>
          </p:spPr>
        </p:cxnSp>
      </p:grpSp>
    </p:spTree>
    <p:extLst>
      <p:ext uri="{BB962C8B-B14F-4D97-AF65-F5344CB8AC3E}">
        <p14:creationId xmlns:p14="http://schemas.microsoft.com/office/powerpoint/2010/main" val="40919007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0515A-8119-61FC-4B0B-44117FB72F43}"/>
              </a:ext>
            </a:extLst>
          </p:cNvPr>
          <p:cNvPicPr>
            <a:picLocks noChangeAspect="1"/>
          </p:cNvPicPr>
          <p:nvPr/>
        </p:nvPicPr>
        <p:blipFill>
          <a:blip r:embed="rId2"/>
          <a:stretch>
            <a:fillRect/>
          </a:stretch>
        </p:blipFill>
        <p:spPr>
          <a:xfrm>
            <a:off x="304800" y="2182908"/>
            <a:ext cx="8229600" cy="3147820"/>
          </a:xfrm>
          <a:prstGeom prst="rect">
            <a:avLst/>
          </a:prstGeom>
          <a:noFill/>
        </p:spPr>
      </p:pic>
      <p:sp>
        <p:nvSpPr>
          <p:cNvPr id="9" name="Content Placeholder 2">
            <a:extLst>
              <a:ext uri="{FF2B5EF4-FFF2-40B4-BE49-F238E27FC236}">
                <a16:creationId xmlns:a16="http://schemas.microsoft.com/office/drawing/2014/main" id="{E7EF5736-39CE-68EB-9639-9347F9693F6F}"/>
              </a:ext>
            </a:extLst>
          </p:cNvPr>
          <p:cNvSpPr>
            <a:spLocks noGrp="1"/>
          </p:cNvSpPr>
          <p:nvPr>
            <p:ph sz="quarter" idx="10"/>
          </p:nvPr>
        </p:nvSpPr>
        <p:spPr>
          <a:xfrm>
            <a:off x="304800" y="152400"/>
            <a:ext cx="8011616" cy="1143000"/>
          </a:xfrm>
        </p:spPr>
        <p:txBody>
          <a:bodyPr>
            <a:normAutofit/>
          </a:bodyPr>
          <a:lstStyle/>
          <a:p>
            <a:pPr algn="ctr"/>
            <a:r>
              <a:rPr lang="en-IN" sz="2600" b="1" i="0" dirty="0">
                <a:solidFill>
                  <a:schemeClr val="tx1"/>
                </a:solidFill>
                <a:effectLst/>
                <a:latin typeface="Poppins" panose="00000500000000000000" pitchFamily="2" charset="0"/>
              </a:rPr>
              <a:t>The Open Source Cloud &amp; Edge Computing Platform for the Enterprise</a:t>
            </a:r>
          </a:p>
          <a:p>
            <a:endParaRPr lang="en-US" dirty="0"/>
          </a:p>
        </p:txBody>
      </p:sp>
    </p:spTree>
    <p:extLst>
      <p:ext uri="{BB962C8B-B14F-4D97-AF65-F5344CB8AC3E}">
        <p14:creationId xmlns:p14="http://schemas.microsoft.com/office/powerpoint/2010/main" val="223927649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D5C41-D569-3C4C-BD5C-C966014CB73B}"/>
              </a:ext>
            </a:extLst>
          </p:cNvPr>
          <p:cNvPicPr>
            <a:picLocks noChangeAspect="1"/>
          </p:cNvPicPr>
          <p:nvPr/>
        </p:nvPicPr>
        <p:blipFill>
          <a:blip r:embed="rId2"/>
          <a:stretch>
            <a:fillRect/>
          </a:stretch>
        </p:blipFill>
        <p:spPr>
          <a:xfrm>
            <a:off x="304800" y="1719993"/>
            <a:ext cx="8229600" cy="4073651"/>
          </a:xfrm>
          <a:prstGeom prst="rect">
            <a:avLst/>
          </a:prstGeom>
          <a:noFill/>
        </p:spPr>
      </p:pic>
      <p:sp>
        <p:nvSpPr>
          <p:cNvPr id="9" name="Content Placeholder 2">
            <a:extLst>
              <a:ext uri="{FF2B5EF4-FFF2-40B4-BE49-F238E27FC236}">
                <a16:creationId xmlns:a16="http://schemas.microsoft.com/office/drawing/2014/main" id="{9BDDD96B-63B2-D771-ACF6-46289134D8DA}"/>
              </a:ext>
            </a:extLst>
          </p:cNvPr>
          <p:cNvSpPr>
            <a:spLocks noGrp="1"/>
          </p:cNvSpPr>
          <p:nvPr>
            <p:ph sz="quarter" idx="10"/>
          </p:nvPr>
        </p:nvSpPr>
        <p:spPr>
          <a:xfrm>
            <a:off x="304800" y="152400"/>
            <a:ext cx="6324600" cy="1143000"/>
          </a:xfrm>
        </p:spPr>
        <p:txBody>
          <a:bodyPr/>
          <a:lstStyle/>
          <a:p>
            <a:r>
              <a:rPr lang="en-US" dirty="0"/>
              <a:t>Open Nebula Technology</a:t>
            </a:r>
          </a:p>
        </p:txBody>
      </p:sp>
    </p:spTree>
    <p:extLst>
      <p:ext uri="{BB962C8B-B14F-4D97-AF65-F5344CB8AC3E}">
        <p14:creationId xmlns:p14="http://schemas.microsoft.com/office/powerpoint/2010/main" val="22545206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89601-A538-19BB-7BD2-22463556BD9D}"/>
              </a:ext>
            </a:extLst>
          </p:cNvPr>
          <p:cNvSpPr>
            <a:spLocks noGrp="1"/>
          </p:cNvSpPr>
          <p:nvPr>
            <p:ph sz="quarter" idx="10"/>
          </p:nvPr>
        </p:nvSpPr>
        <p:spPr/>
        <p:txBody>
          <a:bodyPr/>
          <a:lstStyle/>
          <a:p>
            <a:r>
              <a:rPr lang="en-IN" dirty="0"/>
              <a:t>Open Nebula Features</a:t>
            </a:r>
          </a:p>
        </p:txBody>
      </p:sp>
      <p:pic>
        <p:nvPicPr>
          <p:cNvPr id="5" name="Picture 4">
            <a:extLst>
              <a:ext uri="{FF2B5EF4-FFF2-40B4-BE49-F238E27FC236}">
                <a16:creationId xmlns:a16="http://schemas.microsoft.com/office/drawing/2014/main" id="{FB2325C5-805C-E8E4-6241-30FD089AAE82}"/>
              </a:ext>
            </a:extLst>
          </p:cNvPr>
          <p:cNvPicPr>
            <a:picLocks noChangeAspect="1"/>
          </p:cNvPicPr>
          <p:nvPr/>
        </p:nvPicPr>
        <p:blipFill>
          <a:blip r:embed="rId2"/>
          <a:stretch>
            <a:fillRect/>
          </a:stretch>
        </p:blipFill>
        <p:spPr>
          <a:xfrm>
            <a:off x="256961" y="1538287"/>
            <a:ext cx="8091702" cy="4050953"/>
          </a:xfrm>
          <a:prstGeom prst="rect">
            <a:avLst/>
          </a:prstGeom>
        </p:spPr>
      </p:pic>
    </p:spTree>
    <p:extLst>
      <p:ext uri="{BB962C8B-B14F-4D97-AF65-F5344CB8AC3E}">
        <p14:creationId xmlns:p14="http://schemas.microsoft.com/office/powerpoint/2010/main" val="364310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C0DAD-6612-408E-BA63-04BB2D5095BD}"/>
              </a:ext>
            </a:extLst>
          </p:cNvPr>
          <p:cNvSpPr>
            <a:spLocks noGrp="1"/>
          </p:cNvSpPr>
          <p:nvPr>
            <p:ph sz="quarter" idx="10"/>
          </p:nvPr>
        </p:nvSpPr>
        <p:spPr/>
        <p:txBody>
          <a:bodyPr/>
          <a:lstStyle/>
          <a:p>
            <a:r>
              <a:rPr lang="en-IN" dirty="0"/>
              <a:t>Open Nebula Features</a:t>
            </a:r>
          </a:p>
        </p:txBody>
      </p:sp>
      <p:pic>
        <p:nvPicPr>
          <p:cNvPr id="5" name="Picture 4">
            <a:extLst>
              <a:ext uri="{FF2B5EF4-FFF2-40B4-BE49-F238E27FC236}">
                <a16:creationId xmlns:a16="http://schemas.microsoft.com/office/drawing/2014/main" id="{76A9413A-2D15-569B-8B02-3770F2D2EAC1}"/>
              </a:ext>
            </a:extLst>
          </p:cNvPr>
          <p:cNvPicPr>
            <a:picLocks noChangeAspect="1"/>
          </p:cNvPicPr>
          <p:nvPr/>
        </p:nvPicPr>
        <p:blipFill>
          <a:blip r:embed="rId2"/>
          <a:stretch>
            <a:fillRect/>
          </a:stretch>
        </p:blipFill>
        <p:spPr>
          <a:xfrm>
            <a:off x="827584" y="1295400"/>
            <a:ext cx="7229475" cy="5038725"/>
          </a:xfrm>
          <a:prstGeom prst="rect">
            <a:avLst/>
          </a:prstGeom>
        </p:spPr>
      </p:pic>
    </p:spTree>
    <p:extLst>
      <p:ext uri="{BB962C8B-B14F-4D97-AF65-F5344CB8AC3E}">
        <p14:creationId xmlns:p14="http://schemas.microsoft.com/office/powerpoint/2010/main" val="176500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E8CC0-0B4F-954E-BDBF-63873D71F297}"/>
              </a:ext>
            </a:extLst>
          </p:cNvPr>
          <p:cNvSpPr>
            <a:spLocks noGrp="1"/>
          </p:cNvSpPr>
          <p:nvPr>
            <p:ph sz="quarter" idx="10"/>
          </p:nvPr>
        </p:nvSpPr>
        <p:spPr/>
        <p:txBody>
          <a:bodyPr/>
          <a:lstStyle/>
          <a:p>
            <a:r>
              <a:rPr lang="en-IN" dirty="0"/>
              <a:t>Open Nebula Features</a:t>
            </a:r>
          </a:p>
        </p:txBody>
      </p:sp>
      <p:pic>
        <p:nvPicPr>
          <p:cNvPr id="5" name="Picture 4">
            <a:extLst>
              <a:ext uri="{FF2B5EF4-FFF2-40B4-BE49-F238E27FC236}">
                <a16:creationId xmlns:a16="http://schemas.microsoft.com/office/drawing/2014/main" id="{A504C972-3C21-6292-F76F-DB731015EE5C}"/>
              </a:ext>
            </a:extLst>
          </p:cNvPr>
          <p:cNvPicPr>
            <a:picLocks noChangeAspect="1"/>
          </p:cNvPicPr>
          <p:nvPr/>
        </p:nvPicPr>
        <p:blipFill>
          <a:blip r:embed="rId2"/>
          <a:stretch>
            <a:fillRect/>
          </a:stretch>
        </p:blipFill>
        <p:spPr>
          <a:xfrm>
            <a:off x="755576" y="1412776"/>
            <a:ext cx="7776864" cy="5076825"/>
          </a:xfrm>
          <a:prstGeom prst="rect">
            <a:avLst/>
          </a:prstGeom>
        </p:spPr>
      </p:pic>
    </p:spTree>
    <p:extLst>
      <p:ext uri="{BB962C8B-B14F-4D97-AF65-F5344CB8AC3E}">
        <p14:creationId xmlns:p14="http://schemas.microsoft.com/office/powerpoint/2010/main" val="689097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3CACD-24F6-2B28-093E-2FFE0E0B7057}"/>
              </a:ext>
            </a:extLst>
          </p:cNvPr>
          <p:cNvSpPr>
            <a:spLocks noGrp="1"/>
          </p:cNvSpPr>
          <p:nvPr>
            <p:ph sz="quarter" idx="10"/>
          </p:nvPr>
        </p:nvSpPr>
        <p:spPr/>
        <p:txBody>
          <a:bodyPr/>
          <a:lstStyle/>
          <a:p>
            <a:r>
              <a:rPr lang="en-IN" dirty="0"/>
              <a:t>Open Nebula Features</a:t>
            </a:r>
          </a:p>
        </p:txBody>
      </p:sp>
      <p:pic>
        <p:nvPicPr>
          <p:cNvPr id="5" name="Picture 4">
            <a:extLst>
              <a:ext uri="{FF2B5EF4-FFF2-40B4-BE49-F238E27FC236}">
                <a16:creationId xmlns:a16="http://schemas.microsoft.com/office/drawing/2014/main" id="{083DC5BD-4715-58D6-F7C1-EE28083B378F}"/>
              </a:ext>
            </a:extLst>
          </p:cNvPr>
          <p:cNvPicPr>
            <a:picLocks noChangeAspect="1"/>
          </p:cNvPicPr>
          <p:nvPr/>
        </p:nvPicPr>
        <p:blipFill>
          <a:blip r:embed="rId2"/>
          <a:stretch>
            <a:fillRect/>
          </a:stretch>
        </p:blipFill>
        <p:spPr>
          <a:xfrm>
            <a:off x="827584" y="1484784"/>
            <a:ext cx="7134225" cy="5038725"/>
          </a:xfrm>
          <a:prstGeom prst="rect">
            <a:avLst/>
          </a:prstGeom>
        </p:spPr>
      </p:pic>
    </p:spTree>
    <p:extLst>
      <p:ext uri="{BB962C8B-B14F-4D97-AF65-F5344CB8AC3E}">
        <p14:creationId xmlns:p14="http://schemas.microsoft.com/office/powerpoint/2010/main" val="86665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body" idx="1"/>
          </p:nvPr>
        </p:nvSpPr>
        <p:spPr/>
        <p:txBody>
          <a:bodyPr>
            <a:normAutofit/>
          </a:bodyPr>
          <a:lstStyle/>
          <a:p>
            <a:pPr>
              <a:defRPr/>
            </a:pPr>
            <a:endParaRPr lang="en-US" dirty="0"/>
          </a:p>
          <a:p>
            <a:endParaRPr lang="en-US" dirty="0"/>
          </a:p>
        </p:txBody>
      </p:sp>
      <p:sp>
        <p:nvSpPr>
          <p:cNvPr id="2" name="Title 1"/>
          <p:cNvSpPr>
            <a:spLocks noGrp="1"/>
          </p:cNvSpPr>
          <p:nvPr>
            <p:ph type="ctrTitle" idx="4294967295"/>
          </p:nvPr>
        </p:nvSpPr>
        <p:spPr>
          <a:xfrm>
            <a:off x="0" y="2130425"/>
            <a:ext cx="9144000" cy="1470025"/>
          </a:xfrm>
        </p:spPr>
        <p:txBody>
          <a:bodyPr/>
          <a:lstStyle/>
          <a:p>
            <a:r>
              <a:rPr lang="en-US" dirty="0"/>
              <a:t>Cloud Infrastructure Management using </a:t>
            </a:r>
            <a:r>
              <a:rPr lang="en-US" dirty="0" err="1"/>
              <a:t>OpenNebula</a:t>
            </a:r>
            <a:endParaRPr lang="en-US" dirty="0"/>
          </a:p>
        </p:txBody>
      </p:sp>
    </p:spTree>
    <p:extLst>
      <p:ext uri="{BB962C8B-B14F-4D97-AF65-F5344CB8AC3E}">
        <p14:creationId xmlns:p14="http://schemas.microsoft.com/office/powerpoint/2010/main" val="22497407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571480"/>
            <a:ext cx="8143900" cy="646113"/>
          </a:xfrm>
        </p:spPr>
        <p:txBody>
          <a:bodyPr>
            <a:normAutofit fontScale="90000"/>
          </a:bodyPr>
          <a:lstStyle/>
          <a:p>
            <a:pPr algn="l" eaLnBrk="1" hangingPunct="1"/>
            <a:r>
              <a:rPr lang="en-US" dirty="0">
                <a:solidFill>
                  <a:schemeClr val="tx1"/>
                </a:solidFill>
                <a:latin typeface="Arial" pitchFamily="34" charset="0"/>
                <a:cs typeface="Arial" pitchFamily="34" charset="0"/>
              </a:rPr>
              <a:t>The main features of OpenNebula</a:t>
            </a:r>
          </a:p>
        </p:txBody>
      </p:sp>
      <p:graphicFrame>
        <p:nvGraphicFramePr>
          <p:cNvPr id="5" name="Table 4"/>
          <p:cNvGraphicFramePr>
            <a:graphicFrameLocks noGrp="1"/>
          </p:cNvGraphicFramePr>
          <p:nvPr>
            <p:extLst>
              <p:ext uri="{D42A27DB-BD31-4B8C-83A1-F6EECF244321}">
                <p14:modId xmlns:p14="http://schemas.microsoft.com/office/powerpoint/2010/main" val="3742871704"/>
              </p:ext>
            </p:extLst>
          </p:nvPr>
        </p:nvGraphicFramePr>
        <p:xfrm>
          <a:off x="179512" y="1484784"/>
          <a:ext cx="8143900" cy="4951170"/>
        </p:xfrm>
        <a:graphic>
          <a:graphicData uri="http://schemas.openxmlformats.org/drawingml/2006/table">
            <a:tbl>
              <a:tblPr/>
              <a:tblGrid>
                <a:gridCol w="1840069">
                  <a:extLst>
                    <a:ext uri="{9D8B030D-6E8A-4147-A177-3AD203B41FA5}">
                      <a16:colId xmlns:a16="http://schemas.microsoft.com/office/drawing/2014/main" val="20000"/>
                    </a:ext>
                  </a:extLst>
                </a:gridCol>
                <a:gridCol w="6303831">
                  <a:extLst>
                    <a:ext uri="{9D8B030D-6E8A-4147-A177-3AD203B41FA5}">
                      <a16:colId xmlns:a16="http://schemas.microsoft.com/office/drawing/2014/main" val="20001"/>
                    </a:ext>
                  </a:extLst>
                </a:gridCol>
              </a:tblGrid>
              <a:tr h="32325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110" charset="0"/>
                          <a:ea typeface="Arial" pitchFamily="-110" charset="0"/>
                          <a:cs typeface="Arial" pitchFamily="-110" charset="0"/>
                        </a:rPr>
                        <a:t>Feature</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solidFill>
                      <a:srgbClr val="32425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110" charset="0"/>
                          <a:ea typeface="Arial" pitchFamily="-110" charset="0"/>
                          <a:cs typeface="Arial" pitchFamily="-110" charset="0"/>
                        </a:rPr>
                        <a:t>Function</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solidFill>
                      <a:srgbClr val="32425D"/>
                    </a:solidFill>
                  </a:tcPr>
                </a:tc>
                <a:extLst>
                  <a:ext uri="{0D108BD9-81ED-4DB2-BD59-A6C34878D82A}">
                    <a16:rowId xmlns:a16="http://schemas.microsoft.com/office/drawing/2014/main" val="10000"/>
                  </a:ext>
                </a:extLst>
              </a:tr>
              <a:tr h="50814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32425D"/>
                          </a:solidFill>
                          <a:effectLst/>
                          <a:latin typeface="Arial" pitchFamily="-110" charset="0"/>
                          <a:ea typeface="Arial" pitchFamily="-110" charset="0"/>
                          <a:cs typeface="Arial" pitchFamily="-110" charset="0"/>
                        </a:rPr>
                        <a:t>Internal Interface</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0" fontAlgn="base" latinLnBrk="0" hangingPunct="0">
                        <a:lnSpc>
                          <a:spcPct val="100000"/>
                        </a:lnSpc>
                        <a:spcBef>
                          <a:spcPct val="0"/>
                        </a:spcBef>
                        <a:spcAft>
                          <a:spcPct val="0"/>
                        </a:spcAft>
                        <a:buClrTx/>
                        <a:buSzTx/>
                        <a:buFont typeface="Arial" pitchFamily="-110" charset="0"/>
                        <a:buChar char="•"/>
                        <a:tabLst>
                          <a:tab pos="185738" algn="l"/>
                        </a:tabLst>
                      </a:pP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Unix-like CLI for fully management of VM life-cycle and physical boxes</a:t>
                      </a:r>
                    </a:p>
                    <a:p>
                      <a:pPr marL="185738" marR="0" lvl="0" indent="-185738" algn="l" defTabSz="457200" rtl="0" eaLnBrk="0" fontAlgn="base" latinLnBrk="0" hangingPunct="0">
                        <a:lnSpc>
                          <a:spcPct val="100000"/>
                        </a:lnSpc>
                        <a:spcBef>
                          <a:spcPct val="0"/>
                        </a:spcBef>
                        <a:spcAft>
                          <a:spcPct val="0"/>
                        </a:spcAft>
                        <a:buClrTx/>
                        <a:buSzTx/>
                        <a:buFont typeface="Arial" pitchFamily="-110" charset="0"/>
                        <a:buChar char="•"/>
                        <a:tabLst>
                          <a:tab pos="185738" algn="l"/>
                        </a:tabLst>
                      </a:pP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XML-RPC API and </a:t>
                      </a:r>
                      <a:r>
                        <a:rPr kumimoji="0" lang="en-US" sz="1200" b="0" i="0" u="none" strike="noStrike" cap="none" normalizeH="0" baseline="0" dirty="0" err="1">
                          <a:ln>
                            <a:noFill/>
                          </a:ln>
                          <a:solidFill>
                            <a:srgbClr val="000000"/>
                          </a:solidFill>
                          <a:effectLst/>
                          <a:latin typeface="Arial" pitchFamily="-110" charset="0"/>
                          <a:ea typeface="Arial" pitchFamily="-110" charset="0"/>
                          <a:cs typeface="Arial" pitchFamily="-110" charset="0"/>
                        </a:rPr>
                        <a:t>libvirt</a:t>
                      </a: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 virtualization API</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1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Scheduler</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0" fontAlgn="base" latinLnBrk="0" hangingPunct="0">
                        <a:lnSpc>
                          <a:spcPct val="100000"/>
                        </a:lnSpc>
                        <a:spcBef>
                          <a:spcPct val="0"/>
                        </a:spcBef>
                        <a:spcAft>
                          <a:spcPct val="0"/>
                        </a:spcAft>
                        <a:buClrTx/>
                        <a:buSzTx/>
                        <a:buFont typeface="Arial" pitchFamily="-110" charset="0"/>
                        <a:buChar char="•"/>
                        <a:tabLst>
                          <a:tab pos="185738" algn="l"/>
                        </a:tabLst>
                      </a:pP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Requirement/rank matchmaker allowing the definition of workload and resource-aware allocation policies</a:t>
                      </a:r>
                    </a:p>
                    <a:p>
                      <a:pPr marL="185738" marR="0" lvl="0" indent="-185738" algn="l" defTabSz="457200" rtl="0" eaLnBrk="0" fontAlgn="base" latinLnBrk="0" hangingPunct="0">
                        <a:lnSpc>
                          <a:spcPct val="100000"/>
                        </a:lnSpc>
                        <a:spcBef>
                          <a:spcPct val="0"/>
                        </a:spcBef>
                        <a:spcAft>
                          <a:spcPct val="0"/>
                        </a:spcAft>
                        <a:buClrTx/>
                        <a:buSzTx/>
                        <a:buFont typeface="Arial" pitchFamily="-110" charset="0"/>
                        <a:buChar char="•"/>
                        <a:tabLst>
                          <a:tab pos="185738" algn="l"/>
                        </a:tabLst>
                      </a:pP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Support for advance reservation of capacity through </a:t>
                      </a:r>
                      <a:r>
                        <a:rPr kumimoji="0" lang="en-US" sz="1200" b="0" i="0" u="none" strike="noStrike" cap="none" normalizeH="0" baseline="0" dirty="0" err="1">
                          <a:ln>
                            <a:noFill/>
                          </a:ln>
                          <a:solidFill>
                            <a:srgbClr val="000000"/>
                          </a:solidFill>
                          <a:effectLst/>
                          <a:latin typeface="Arial" pitchFamily="-110" charset="0"/>
                          <a:ea typeface="Arial" pitchFamily="-110" charset="0"/>
                          <a:cs typeface="Arial" pitchFamily="-110" charset="0"/>
                        </a:rPr>
                        <a:t>Haizea</a:t>
                      </a:r>
                      <a:endPar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endParaRP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14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Virtualization Management </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rgbClr val="000000"/>
                          </a:solidFill>
                          <a:effectLst/>
                          <a:latin typeface="Arial" pitchFamily="-110" charset="0"/>
                          <a:ea typeface="Arial" pitchFamily="-110" charset="0"/>
                          <a:cs typeface="Arial" pitchFamily="-110" charset="0"/>
                        </a:rPr>
                        <a:t>Xen, KVM, and VMware</a:t>
                      </a:r>
                    </a:p>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rgbClr val="000000"/>
                          </a:solidFill>
                          <a:effectLst/>
                          <a:latin typeface="Arial" pitchFamily="-110" charset="0"/>
                          <a:ea typeface="Arial" pitchFamily="-110" charset="0"/>
                          <a:cs typeface="Arial" pitchFamily="-110" charset="0"/>
                        </a:rPr>
                        <a:t>Generic libvirt connector (VirtualBox planned for 1.4.2)</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325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Image Management</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rgbClr val="000000"/>
                          </a:solidFill>
                          <a:effectLst/>
                          <a:latin typeface="Arial" pitchFamily="-110" charset="0"/>
                          <a:ea typeface="Arial" pitchFamily="-110" charset="0"/>
                          <a:cs typeface="Arial" pitchFamily="-110" charset="0"/>
                        </a:rPr>
                        <a:t>General</a:t>
                      </a: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 mechanisms to transfer and clone VM images</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25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Network Management</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Definition of isolated virtual networks to interconnect VMs</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14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Service Management and Contextualization</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dirty="0">
                          <a:ln>
                            <a:noFill/>
                          </a:ln>
                          <a:solidFill>
                            <a:schemeClr val="tx1"/>
                          </a:solidFill>
                          <a:effectLst/>
                          <a:latin typeface="Arial" pitchFamily="-110" charset="0"/>
                          <a:ea typeface="Arial" pitchFamily="-110" charset="0"/>
                          <a:cs typeface="Arial" pitchFamily="-110" charset="0"/>
                        </a:rPr>
                        <a:t>Support for multi-tier services consisting of groups of inter-connected VMs, and their auto-configuration at boot time</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25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Security</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Management of users by the infrastructure administrator</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25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Fault</a:t>
                      </a: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 </a:t>
                      </a: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Tolerance</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Persistent database backend to store host and VM information</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953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Scalability</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dirty="0">
                          <a:ln>
                            <a:noFill/>
                          </a:ln>
                          <a:solidFill>
                            <a:schemeClr val="tx1"/>
                          </a:solidFill>
                          <a:effectLst/>
                          <a:latin typeface="Arial" pitchFamily="-110" charset="0"/>
                          <a:ea typeface="Arial" pitchFamily="-110" charset="0"/>
                          <a:cs typeface="Arial" pitchFamily="-110" charset="0"/>
                        </a:rPr>
                        <a:t>Tested in the management of medium scale infrastructures with hundreds of servers and </a:t>
                      </a:r>
                      <a:r>
                        <a:rPr kumimoji="0" lang="en-US" sz="1200" b="0" i="0" u="none" strike="noStrike" cap="none" normalizeH="0" baseline="0" dirty="0" err="1">
                          <a:ln>
                            <a:noFill/>
                          </a:ln>
                          <a:solidFill>
                            <a:schemeClr val="tx1"/>
                          </a:solidFill>
                          <a:effectLst/>
                          <a:latin typeface="Arial" pitchFamily="-110" charset="0"/>
                          <a:ea typeface="Arial" pitchFamily="-110" charset="0"/>
                          <a:cs typeface="Arial" pitchFamily="-110" charset="0"/>
                        </a:rPr>
                        <a:t>VMs</a:t>
                      </a:r>
                      <a:r>
                        <a:rPr kumimoji="0" lang="en-US" sz="1200" b="0" i="0" u="none" strike="noStrike" cap="none" normalizeH="0" baseline="0" dirty="0">
                          <a:ln>
                            <a:noFill/>
                          </a:ln>
                          <a:solidFill>
                            <a:schemeClr val="tx1"/>
                          </a:solidFill>
                          <a:effectLst/>
                          <a:latin typeface="Arial" pitchFamily="-110" charset="0"/>
                          <a:ea typeface="Arial" pitchFamily="-110" charset="0"/>
                          <a:cs typeface="Arial" pitchFamily="-110" charset="0"/>
                        </a:rPr>
                        <a:t> (no scalability issues has been reported)</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4953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32425D"/>
                          </a:solidFill>
                          <a:effectLst/>
                          <a:latin typeface="Arial" pitchFamily="-110" charset="0"/>
                          <a:ea typeface="Arial" pitchFamily="-110" charset="0"/>
                          <a:cs typeface="Arial" pitchFamily="-110" charset="0"/>
                        </a:rPr>
                        <a:t>Flexibility and Extensibility</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ct val="0"/>
                        </a:spcBef>
                        <a:spcAft>
                          <a:spcPct val="0"/>
                        </a:spcAft>
                        <a:buClrTx/>
                        <a:buSzTx/>
                        <a:buFont typeface="Arial" pitchFamily="-110" charset="0"/>
                        <a:buChar char="•"/>
                        <a:tabLst/>
                      </a:pPr>
                      <a:r>
                        <a:rPr kumimoji="0" lang="en-US" sz="1200" b="0" i="0" u="none" strike="noStrike" cap="none" normalizeH="0" baseline="0" dirty="0">
                          <a:ln>
                            <a:noFill/>
                          </a:ln>
                          <a:solidFill>
                            <a:srgbClr val="000000"/>
                          </a:solidFill>
                          <a:effectLst/>
                          <a:latin typeface="Arial" pitchFamily="-110" charset="0"/>
                          <a:ea typeface="Arial" pitchFamily="-110" charset="0"/>
                          <a:cs typeface="Arial" pitchFamily="-110" charset="0"/>
                        </a:rPr>
                        <a:t>Open, flexible and extensible architecture, interfaces and components, allowing its integration with any product or tool</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878540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noAutofit/>
          </a:bodyPr>
          <a:lstStyle/>
          <a:p>
            <a:r>
              <a:rPr lang="en-US" sz="2800" dirty="0"/>
              <a:t>For the Infrastructure Manager</a:t>
            </a:r>
          </a:p>
          <a:p>
            <a:pPr marL="755650" lvl="1" indent="-355600" eaLnBrk="0" hangingPunct="0">
              <a:lnSpc>
                <a:spcPct val="70000"/>
              </a:lnSpc>
              <a:spcBef>
                <a:spcPts val="1200"/>
              </a:spcBef>
              <a:buClr>
                <a:schemeClr val="tx1"/>
              </a:buClr>
              <a:buFont typeface="Arial" pitchFamily="-107" charset="0"/>
              <a:buChar char="•"/>
              <a:tabLst>
                <a:tab pos="271463" algn="l"/>
              </a:tabLst>
            </a:pPr>
            <a:r>
              <a:rPr lang="en-US" sz="2000" dirty="0"/>
              <a:t>Centralized management </a:t>
            </a:r>
            <a:r>
              <a:rPr lang="en-US" sz="2000" b="0" dirty="0"/>
              <a:t>of VM workload and distributed infrastructures</a:t>
            </a:r>
          </a:p>
          <a:p>
            <a:pPr marL="755650" lvl="1" indent="-355600" eaLnBrk="0" hangingPunct="0">
              <a:lnSpc>
                <a:spcPct val="70000"/>
              </a:lnSpc>
              <a:spcBef>
                <a:spcPts val="1200"/>
              </a:spcBef>
              <a:buFont typeface="Arial" pitchFamily="-107" charset="0"/>
              <a:buChar char="•"/>
              <a:tabLst>
                <a:tab pos="271463" algn="l"/>
              </a:tabLst>
            </a:pPr>
            <a:r>
              <a:rPr lang="en-US" sz="2000" b="0" dirty="0"/>
              <a:t>Support for </a:t>
            </a:r>
            <a:r>
              <a:rPr lang="en-US" sz="2000" dirty="0"/>
              <a:t>VM placement policies</a:t>
            </a:r>
            <a:r>
              <a:rPr lang="en-US" sz="2000" b="0" dirty="0"/>
              <a:t>: balance of workload, server consolidation…</a:t>
            </a:r>
          </a:p>
          <a:p>
            <a:pPr marL="755650" lvl="1" indent="-355600" eaLnBrk="0" hangingPunct="0">
              <a:lnSpc>
                <a:spcPct val="70000"/>
              </a:lnSpc>
              <a:spcBef>
                <a:spcPts val="1200"/>
              </a:spcBef>
              <a:buClr>
                <a:schemeClr val="tx1"/>
              </a:buClr>
              <a:buFont typeface="Arial" pitchFamily="-107" charset="0"/>
              <a:buChar char="•"/>
              <a:tabLst>
                <a:tab pos="271463" algn="l"/>
              </a:tabLst>
            </a:pPr>
            <a:r>
              <a:rPr lang="en-US" sz="2000" dirty="0"/>
              <a:t>Dynamic resizing </a:t>
            </a:r>
            <a:r>
              <a:rPr lang="en-US" sz="2000" b="0" dirty="0"/>
              <a:t>of the infrastructure</a:t>
            </a:r>
          </a:p>
          <a:p>
            <a:pPr marL="755650" lvl="1" indent="-355600" eaLnBrk="0" hangingPunct="0">
              <a:lnSpc>
                <a:spcPct val="70000"/>
              </a:lnSpc>
              <a:spcBef>
                <a:spcPts val="1200"/>
              </a:spcBef>
              <a:buClr>
                <a:schemeClr val="tx1"/>
              </a:buClr>
              <a:buFont typeface="Arial" pitchFamily="-107" charset="0"/>
              <a:buChar char="•"/>
              <a:tabLst>
                <a:tab pos="271463" algn="l"/>
              </a:tabLst>
            </a:pPr>
            <a:r>
              <a:rPr lang="en-US" sz="2000" dirty="0"/>
              <a:t>Dynamic partition </a:t>
            </a:r>
            <a:r>
              <a:rPr lang="en-US" sz="2000" b="0" dirty="0"/>
              <a:t>and isolation of clusters</a:t>
            </a:r>
          </a:p>
          <a:p>
            <a:pPr marL="755650" lvl="1" indent="-355600" eaLnBrk="0" hangingPunct="0">
              <a:lnSpc>
                <a:spcPct val="70000"/>
              </a:lnSpc>
              <a:spcBef>
                <a:spcPts val="1200"/>
              </a:spcBef>
              <a:buClr>
                <a:schemeClr val="tx1"/>
              </a:buClr>
              <a:buFont typeface="Arial" pitchFamily="-107" charset="0"/>
              <a:buChar char="•"/>
              <a:tabLst>
                <a:tab pos="271463" algn="l"/>
              </a:tabLst>
            </a:pPr>
            <a:r>
              <a:rPr lang="en-US" sz="2000" dirty="0"/>
              <a:t>Dynamic scaling </a:t>
            </a:r>
            <a:r>
              <a:rPr lang="en-US" sz="2000" b="0" dirty="0"/>
              <a:t>of private infrastructure to meet fluctuating demands</a:t>
            </a:r>
          </a:p>
          <a:p>
            <a:pPr marL="755650" lvl="1" indent="-355600" eaLnBrk="0" hangingPunct="0">
              <a:lnSpc>
                <a:spcPct val="70000"/>
              </a:lnSpc>
              <a:spcBef>
                <a:spcPts val="1200"/>
              </a:spcBef>
              <a:buClr>
                <a:schemeClr val="tx1"/>
              </a:buClr>
              <a:buFont typeface="Arial" pitchFamily="-107" charset="0"/>
              <a:buChar char="•"/>
              <a:tabLst>
                <a:tab pos="271463" algn="l"/>
              </a:tabLst>
            </a:pPr>
            <a:r>
              <a:rPr lang="en-US" sz="2000" dirty="0"/>
              <a:t>Lower infrastructure expenses combining local and remote Cloud resources</a:t>
            </a:r>
          </a:p>
          <a:p>
            <a:r>
              <a:rPr lang="en-US" sz="2800" dirty="0"/>
              <a:t>For the Infrastructure User</a:t>
            </a:r>
          </a:p>
          <a:p>
            <a:pPr marL="755650" lvl="1" indent="-355600" eaLnBrk="0" hangingPunct="0">
              <a:lnSpc>
                <a:spcPct val="70000"/>
              </a:lnSpc>
              <a:spcBef>
                <a:spcPts val="600"/>
              </a:spcBef>
              <a:buClr>
                <a:schemeClr val="tx1"/>
              </a:buClr>
              <a:buFont typeface="Arial" pitchFamily="-107" charset="0"/>
              <a:buChar char="•"/>
              <a:tabLst>
                <a:tab pos="271463" algn="l"/>
              </a:tabLst>
            </a:pPr>
            <a:r>
              <a:rPr lang="en-US" sz="2000" dirty="0"/>
              <a:t>Faster delivery and scalability of services</a:t>
            </a:r>
          </a:p>
          <a:p>
            <a:pPr marL="755650" lvl="1" indent="-355600" eaLnBrk="0" hangingPunct="0">
              <a:lnSpc>
                <a:spcPct val="70000"/>
              </a:lnSpc>
              <a:spcBef>
                <a:spcPts val="600"/>
              </a:spcBef>
              <a:buClr>
                <a:schemeClr val="tx1"/>
              </a:buClr>
              <a:buFont typeface="Arial" pitchFamily="-107" charset="0"/>
              <a:buChar char="•"/>
              <a:tabLst>
                <a:tab pos="271463" algn="l"/>
              </a:tabLst>
            </a:pPr>
            <a:r>
              <a:rPr lang="en-US" sz="2000" dirty="0"/>
              <a:t>Support for heterogeneous execution environments</a:t>
            </a:r>
            <a:endParaRPr lang="en-US" sz="2000" b="0" dirty="0"/>
          </a:p>
          <a:p>
            <a:pPr marL="755650" lvl="1" indent="-355600" eaLnBrk="0" hangingPunct="0">
              <a:lnSpc>
                <a:spcPct val="70000"/>
              </a:lnSpc>
              <a:spcBef>
                <a:spcPts val="600"/>
              </a:spcBef>
              <a:buClr>
                <a:schemeClr val="tx1"/>
              </a:buClr>
              <a:buFont typeface="Arial" pitchFamily="-107" charset="0"/>
              <a:buChar char="•"/>
              <a:tabLst>
                <a:tab pos="271463" algn="l"/>
              </a:tabLst>
            </a:pPr>
            <a:r>
              <a:rPr lang="en-US" sz="2000" dirty="0"/>
              <a:t>Full control of the lifecycle of virtualized services management</a:t>
            </a:r>
            <a:endParaRPr lang="en-US" sz="2000" b="0" dirty="0"/>
          </a:p>
        </p:txBody>
      </p:sp>
      <p:sp>
        <p:nvSpPr>
          <p:cNvPr id="23554" name="Rectangle 2"/>
          <p:cNvSpPr>
            <a:spLocks noGrp="1" noChangeArrowheads="1"/>
          </p:cNvSpPr>
          <p:nvPr>
            <p:ph type="title" idx="4294967295"/>
          </p:nvPr>
        </p:nvSpPr>
        <p:spPr>
          <a:xfrm>
            <a:off x="-36513" y="357166"/>
            <a:ext cx="9180513" cy="950913"/>
          </a:xfrm>
        </p:spPr>
        <p:txBody>
          <a:bodyPr>
            <a:normAutofit/>
          </a:bodyPr>
          <a:lstStyle/>
          <a:p>
            <a:pPr eaLnBrk="1" hangingPunct="1"/>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OpenNebula</a:t>
            </a:r>
            <a:r>
              <a:rPr lang="en-US" dirty="0">
                <a:solidFill>
                  <a:schemeClr val="tx1"/>
                </a:solidFill>
                <a:latin typeface="Arial" pitchFamily="34" charset="0"/>
                <a:cs typeface="Arial" pitchFamily="34" charset="0"/>
              </a:rPr>
              <a:t> Capability</a:t>
            </a:r>
          </a:p>
        </p:txBody>
      </p:sp>
    </p:spTree>
    <p:extLst>
      <p:ext uri="{BB962C8B-B14F-4D97-AF65-F5344CB8AC3E}">
        <p14:creationId xmlns:p14="http://schemas.microsoft.com/office/powerpoint/2010/main" val="21662734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36513" y="357166"/>
            <a:ext cx="9180513" cy="950913"/>
          </a:xfrm>
        </p:spPr>
        <p:txBody>
          <a:bodyPr>
            <a:normAutofit/>
          </a:bodyPr>
          <a:lstStyle/>
          <a:p>
            <a:pPr eaLnBrk="1" hangingPunct="1"/>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OpenNebula</a:t>
            </a:r>
            <a:r>
              <a:rPr lang="en-US" dirty="0">
                <a:solidFill>
                  <a:schemeClr val="tx1"/>
                </a:solidFill>
                <a:latin typeface="Arial" pitchFamily="34" charset="0"/>
                <a:cs typeface="Arial" pitchFamily="34" charset="0"/>
              </a:rPr>
              <a:t> Cloud Model</a:t>
            </a:r>
          </a:p>
        </p:txBody>
      </p:sp>
      <p:pic>
        <p:nvPicPr>
          <p:cNvPr id="5" name="Picture 4">
            <a:extLst>
              <a:ext uri="{FF2B5EF4-FFF2-40B4-BE49-F238E27FC236}">
                <a16:creationId xmlns:a16="http://schemas.microsoft.com/office/drawing/2014/main" id="{2CF91AE7-D7F7-C2AE-4127-1C34DB787AB5}"/>
              </a:ext>
            </a:extLst>
          </p:cNvPr>
          <p:cNvPicPr>
            <a:picLocks noChangeAspect="1"/>
          </p:cNvPicPr>
          <p:nvPr/>
        </p:nvPicPr>
        <p:blipFill>
          <a:blip r:embed="rId3"/>
          <a:stretch>
            <a:fillRect/>
          </a:stretch>
        </p:blipFill>
        <p:spPr>
          <a:xfrm>
            <a:off x="628651" y="1916832"/>
            <a:ext cx="7886699" cy="3304854"/>
          </a:xfrm>
          <a:prstGeom prst="rect">
            <a:avLst/>
          </a:prstGeom>
        </p:spPr>
      </p:pic>
    </p:spTree>
    <p:extLst>
      <p:ext uri="{BB962C8B-B14F-4D97-AF65-F5344CB8AC3E}">
        <p14:creationId xmlns:p14="http://schemas.microsoft.com/office/powerpoint/2010/main" val="38226857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E070-E3B8-3C55-34C8-36E2FCBE6373}"/>
              </a:ext>
            </a:extLst>
          </p:cNvPr>
          <p:cNvSpPr>
            <a:spLocks noGrp="1"/>
          </p:cNvSpPr>
          <p:nvPr>
            <p:ph sz="quarter" idx="10"/>
          </p:nvPr>
        </p:nvSpPr>
        <p:spPr/>
        <p:txBody>
          <a:bodyPr/>
          <a:lstStyle/>
          <a:p>
            <a:r>
              <a:rPr lang="en-IN" dirty="0"/>
              <a:t>Open nebula Users</a:t>
            </a:r>
          </a:p>
        </p:txBody>
      </p:sp>
      <p:pic>
        <p:nvPicPr>
          <p:cNvPr id="5" name="Picture 4">
            <a:extLst>
              <a:ext uri="{FF2B5EF4-FFF2-40B4-BE49-F238E27FC236}">
                <a16:creationId xmlns:a16="http://schemas.microsoft.com/office/drawing/2014/main" id="{4BCC9627-1BA2-E36B-6A9C-09AEDD0E5A5B}"/>
              </a:ext>
            </a:extLst>
          </p:cNvPr>
          <p:cNvPicPr>
            <a:picLocks noChangeAspect="1"/>
          </p:cNvPicPr>
          <p:nvPr/>
        </p:nvPicPr>
        <p:blipFill>
          <a:blip r:embed="rId2"/>
          <a:stretch>
            <a:fillRect/>
          </a:stretch>
        </p:blipFill>
        <p:spPr>
          <a:xfrm>
            <a:off x="755576" y="1700808"/>
            <a:ext cx="7448550" cy="4895850"/>
          </a:xfrm>
          <a:prstGeom prst="rect">
            <a:avLst/>
          </a:prstGeom>
        </p:spPr>
      </p:pic>
    </p:spTree>
    <p:extLst>
      <p:ext uri="{BB962C8B-B14F-4D97-AF65-F5344CB8AC3E}">
        <p14:creationId xmlns:p14="http://schemas.microsoft.com/office/powerpoint/2010/main" val="8910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E070-E3B8-3C55-34C8-36E2FCBE6373}"/>
              </a:ext>
            </a:extLst>
          </p:cNvPr>
          <p:cNvSpPr>
            <a:spLocks noGrp="1"/>
          </p:cNvSpPr>
          <p:nvPr>
            <p:ph sz="quarter" idx="10"/>
          </p:nvPr>
        </p:nvSpPr>
        <p:spPr>
          <a:xfrm>
            <a:off x="304800" y="152400"/>
            <a:ext cx="8210550" cy="1143000"/>
          </a:xfrm>
        </p:spPr>
        <p:txBody>
          <a:bodyPr/>
          <a:lstStyle/>
          <a:p>
            <a:r>
              <a:rPr lang="en-IN" sz="3600" dirty="0"/>
              <a:t>Nebula Cloud – A Cutting Edge Digital Collaboration Platform</a:t>
            </a:r>
            <a:endParaRPr lang="en-IN" dirty="0"/>
          </a:p>
        </p:txBody>
      </p:sp>
      <p:pic>
        <p:nvPicPr>
          <p:cNvPr id="2" name="Picture 1" descr="Graphical user interface, application&#10;&#10;Description automatically generated">
            <a:extLst>
              <a:ext uri="{FF2B5EF4-FFF2-40B4-BE49-F238E27FC236}">
                <a16:creationId xmlns:a16="http://schemas.microsoft.com/office/drawing/2014/main" id="{9B9D078F-EAA6-CF53-AA36-EA43DBCDCEDE}"/>
              </a:ext>
            </a:extLst>
          </p:cNvPr>
          <p:cNvPicPr>
            <a:picLocks noChangeAspect="1"/>
          </p:cNvPicPr>
          <p:nvPr/>
        </p:nvPicPr>
        <p:blipFill>
          <a:blip r:embed="rId2"/>
          <a:stretch>
            <a:fillRect/>
          </a:stretch>
        </p:blipFill>
        <p:spPr>
          <a:xfrm>
            <a:off x="628651" y="1484784"/>
            <a:ext cx="7886699" cy="4968552"/>
          </a:xfrm>
          <a:prstGeom prst="rect">
            <a:avLst/>
          </a:prstGeom>
        </p:spPr>
      </p:pic>
    </p:spTree>
    <p:extLst>
      <p:ext uri="{BB962C8B-B14F-4D97-AF65-F5344CB8AC3E}">
        <p14:creationId xmlns:p14="http://schemas.microsoft.com/office/powerpoint/2010/main" val="159180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E070-E3B8-3C55-34C8-36E2FCBE6373}"/>
              </a:ext>
            </a:extLst>
          </p:cNvPr>
          <p:cNvSpPr>
            <a:spLocks noGrp="1"/>
          </p:cNvSpPr>
          <p:nvPr>
            <p:ph sz="quarter" idx="10"/>
          </p:nvPr>
        </p:nvSpPr>
        <p:spPr>
          <a:xfrm>
            <a:off x="304800" y="152400"/>
            <a:ext cx="8210550" cy="1143000"/>
          </a:xfrm>
        </p:spPr>
        <p:txBody>
          <a:bodyPr/>
          <a:lstStyle/>
          <a:p>
            <a:r>
              <a:rPr lang="en-US" sz="3600" kern="1200" dirty="0">
                <a:solidFill>
                  <a:schemeClr val="tx1"/>
                </a:solidFill>
                <a:latin typeface="+mj-lt"/>
                <a:ea typeface="+mj-ea"/>
                <a:cs typeface="+mj-cs"/>
              </a:rPr>
              <a:t>Nebula Cloud Deployment Model</a:t>
            </a:r>
            <a:endParaRPr lang="en-IN" dirty="0"/>
          </a:p>
        </p:txBody>
      </p:sp>
      <p:pic>
        <p:nvPicPr>
          <p:cNvPr id="4" name="Picture 3">
            <a:extLst>
              <a:ext uri="{FF2B5EF4-FFF2-40B4-BE49-F238E27FC236}">
                <a16:creationId xmlns:a16="http://schemas.microsoft.com/office/drawing/2014/main" id="{F2F0D708-B207-8C5C-2B6F-9E2298CA706E}"/>
              </a:ext>
            </a:extLst>
          </p:cNvPr>
          <p:cNvPicPr>
            <a:picLocks noChangeAspect="1"/>
          </p:cNvPicPr>
          <p:nvPr/>
        </p:nvPicPr>
        <p:blipFill>
          <a:blip r:embed="rId2"/>
          <a:stretch>
            <a:fillRect/>
          </a:stretch>
        </p:blipFill>
        <p:spPr>
          <a:xfrm>
            <a:off x="431075" y="1996734"/>
            <a:ext cx="8084276" cy="4240578"/>
          </a:xfrm>
          <a:prstGeom prst="rect">
            <a:avLst/>
          </a:prstGeom>
        </p:spPr>
      </p:pic>
    </p:spTree>
    <p:extLst>
      <p:ext uri="{BB962C8B-B14F-4D97-AF65-F5344CB8AC3E}">
        <p14:creationId xmlns:p14="http://schemas.microsoft.com/office/powerpoint/2010/main" val="2134353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8E070-E3B8-3C55-34C8-36E2FCBE6373}"/>
              </a:ext>
            </a:extLst>
          </p:cNvPr>
          <p:cNvSpPr>
            <a:spLocks noGrp="1"/>
          </p:cNvSpPr>
          <p:nvPr>
            <p:ph sz="quarter" idx="10"/>
          </p:nvPr>
        </p:nvSpPr>
        <p:spPr>
          <a:xfrm>
            <a:off x="304800" y="152400"/>
            <a:ext cx="8210550" cy="1143000"/>
          </a:xfrm>
        </p:spPr>
        <p:txBody>
          <a:bodyPr/>
          <a:lstStyle/>
          <a:p>
            <a:r>
              <a:rPr lang="en-US" sz="3600" kern="1200" dirty="0">
                <a:solidFill>
                  <a:schemeClr val="tx1"/>
                </a:solidFill>
                <a:latin typeface="+mj-lt"/>
                <a:ea typeface="+mj-ea"/>
                <a:cs typeface="+mj-cs"/>
              </a:rPr>
              <a:t>Some of The </a:t>
            </a:r>
            <a:r>
              <a:rPr lang="en-US" sz="3600" dirty="0"/>
              <a:t>P</a:t>
            </a:r>
            <a:r>
              <a:rPr lang="en-US" sz="3600" kern="1200" dirty="0">
                <a:solidFill>
                  <a:schemeClr val="tx1"/>
                </a:solidFill>
                <a:latin typeface="+mj-lt"/>
                <a:ea typeface="+mj-ea"/>
                <a:cs typeface="+mj-cs"/>
              </a:rPr>
              <a:t>remier Partners</a:t>
            </a:r>
            <a:endParaRPr lang="en-IN" dirty="0"/>
          </a:p>
        </p:txBody>
      </p:sp>
      <p:pic>
        <p:nvPicPr>
          <p:cNvPr id="2" name="Picture 1">
            <a:extLst>
              <a:ext uri="{FF2B5EF4-FFF2-40B4-BE49-F238E27FC236}">
                <a16:creationId xmlns:a16="http://schemas.microsoft.com/office/drawing/2014/main" id="{AE73D77E-457D-5A25-D24D-791A899F896A}"/>
              </a:ext>
            </a:extLst>
          </p:cNvPr>
          <p:cNvPicPr>
            <a:picLocks noChangeAspect="1"/>
          </p:cNvPicPr>
          <p:nvPr/>
        </p:nvPicPr>
        <p:blipFill>
          <a:blip r:embed="rId2"/>
          <a:stretch>
            <a:fillRect/>
          </a:stretch>
        </p:blipFill>
        <p:spPr>
          <a:xfrm>
            <a:off x="628651" y="1628801"/>
            <a:ext cx="7886699" cy="3533736"/>
          </a:xfrm>
          <a:prstGeom prst="rect">
            <a:avLst/>
          </a:prstGeom>
        </p:spPr>
      </p:pic>
    </p:spTree>
    <p:extLst>
      <p:ext uri="{BB962C8B-B14F-4D97-AF65-F5344CB8AC3E}">
        <p14:creationId xmlns:p14="http://schemas.microsoft.com/office/powerpoint/2010/main" val="411420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Autofit/>
          </a:bodyPr>
          <a:lstStyle/>
          <a:p>
            <a:r>
              <a:rPr lang="en-US" sz="2000" dirty="0"/>
              <a:t>Standards (de facto and de jure) and adapters can be used to leverage existing ecosystems and ensure portability across providers....</a:t>
            </a:r>
          </a:p>
        </p:txBody>
      </p:sp>
      <p:sp>
        <p:nvSpPr>
          <p:cNvPr id="2" name="Title 1"/>
          <p:cNvSpPr>
            <a:spLocks noGrp="1"/>
          </p:cNvSpPr>
          <p:nvPr>
            <p:ph type="title" idx="4294967295"/>
          </p:nvPr>
        </p:nvSpPr>
        <p:spPr>
          <a:xfrm>
            <a:off x="0" y="539735"/>
            <a:ext cx="9144000" cy="746125"/>
          </a:xfrm>
        </p:spPr>
        <p:txBody>
          <a:bodyPr>
            <a:noAutofit/>
          </a:bodyPr>
          <a:lstStyle/>
          <a:p>
            <a:r>
              <a:rPr lang="en-US" sz="2800" dirty="0">
                <a:solidFill>
                  <a:srgbClr val="1F497D"/>
                </a:solidFill>
              </a:rPr>
              <a:t>Interoperability From the Cloud Consumer Perspective</a:t>
            </a:r>
          </a:p>
        </p:txBody>
      </p:sp>
      <p:grpSp>
        <p:nvGrpSpPr>
          <p:cNvPr id="6" name="Group 5"/>
          <p:cNvGrpSpPr/>
          <p:nvPr/>
        </p:nvGrpSpPr>
        <p:grpSpPr>
          <a:xfrm>
            <a:off x="742341" y="2361281"/>
            <a:ext cx="7700682" cy="4496719"/>
            <a:chOff x="683172" y="2462471"/>
            <a:chExt cx="7584966" cy="4395528"/>
          </a:xfrm>
        </p:grpSpPr>
        <p:pic>
          <p:nvPicPr>
            <p:cNvPr id="4" name="Picture 3" descr="Screen shot 2012-07-04 at Jul 4; 4.1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72" y="2462471"/>
              <a:ext cx="7584966" cy="4395528"/>
            </a:xfrm>
            <a:prstGeom prst="rect">
              <a:avLst/>
            </a:prstGeom>
          </p:spPr>
        </p:pic>
        <p:sp>
          <p:nvSpPr>
            <p:cNvPr id="5" name="Rectangle 4"/>
            <p:cNvSpPr/>
            <p:nvPr/>
          </p:nvSpPr>
          <p:spPr>
            <a:xfrm>
              <a:off x="7199587" y="6393793"/>
              <a:ext cx="1068551" cy="4642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956954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sz="2000" dirty="0"/>
              <a:t>Interoperable (platform independent), innovative (feature-rich) and proven (mature to run in production).</a:t>
            </a:r>
          </a:p>
        </p:txBody>
      </p:sp>
      <p:sp>
        <p:nvSpPr>
          <p:cNvPr id="2" name="Title 1"/>
          <p:cNvSpPr>
            <a:spLocks noGrp="1"/>
          </p:cNvSpPr>
          <p:nvPr>
            <p:ph type="title" idx="4294967295"/>
          </p:nvPr>
        </p:nvSpPr>
        <p:spPr>
          <a:xfrm>
            <a:off x="179512" y="188640"/>
            <a:ext cx="8964488" cy="911594"/>
          </a:xfrm>
        </p:spPr>
        <p:txBody>
          <a:bodyPr>
            <a:noAutofit/>
          </a:bodyPr>
          <a:lstStyle/>
          <a:p>
            <a:pPr algn="l"/>
            <a:r>
              <a:rPr lang="en-US" sz="3200" dirty="0">
                <a:solidFill>
                  <a:schemeClr val="tx1"/>
                </a:solidFill>
                <a:latin typeface="Arial" pitchFamily="34" charset="0"/>
                <a:cs typeface="Arial" pitchFamily="34" charset="0"/>
              </a:rPr>
              <a:t>Interoperability from the Cloud Provider perspective</a:t>
            </a:r>
          </a:p>
        </p:txBody>
      </p:sp>
      <p:pic>
        <p:nvPicPr>
          <p:cNvPr id="4" name="Picture 3" descr="Screen shot 2012-07-04 at Jul 4; 4.19.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26" y="2406002"/>
            <a:ext cx="7765802" cy="4451998"/>
          </a:xfrm>
          <a:prstGeom prst="rect">
            <a:avLst/>
          </a:prstGeom>
        </p:spPr>
      </p:pic>
    </p:spTree>
    <p:extLst>
      <p:ext uri="{BB962C8B-B14F-4D97-AF65-F5344CB8AC3E}">
        <p14:creationId xmlns:p14="http://schemas.microsoft.com/office/powerpoint/2010/main" val="24864860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lnSpcReduction="10000"/>
          </a:bodyPr>
          <a:lstStyle/>
          <a:p>
            <a:pPr>
              <a:buFont typeface="Arial" pitchFamily="34" charset="0"/>
              <a:buChar char="•"/>
            </a:pPr>
            <a:r>
              <a:rPr lang="en-US" dirty="0"/>
              <a:t>Fits into any existing data center, due to its open, flexible and extensible interfaces, architecture and components</a:t>
            </a:r>
          </a:p>
          <a:p>
            <a:pPr>
              <a:buFont typeface="Arial" pitchFamily="34" charset="0"/>
              <a:buChar char="•"/>
            </a:pPr>
            <a:r>
              <a:rPr lang="en-US" dirty="0"/>
              <a:t>Builds any type of Cloud deployment</a:t>
            </a:r>
          </a:p>
          <a:p>
            <a:pPr>
              <a:buFont typeface="Arial" pitchFamily="34" charset="0"/>
              <a:buChar char="•"/>
            </a:pPr>
            <a:r>
              <a:rPr lang="en-US" dirty="0"/>
              <a:t>Open source software, Apache license</a:t>
            </a:r>
          </a:p>
          <a:p>
            <a:pPr>
              <a:buFont typeface="Arial" pitchFamily="34" charset="0"/>
              <a:buChar char="•"/>
            </a:pPr>
            <a:r>
              <a:rPr lang="en-US" dirty="0"/>
              <a:t>Seamless integration with any product and service in the cloud ecosystem and management tool in the data center, such as</a:t>
            </a:r>
          </a:p>
          <a:p>
            <a:pPr lvl="1"/>
            <a:r>
              <a:rPr lang="en-US" dirty="0"/>
              <a:t>cloud providers</a:t>
            </a:r>
          </a:p>
          <a:p>
            <a:pPr lvl="1"/>
            <a:r>
              <a:rPr lang="en-US" dirty="0"/>
              <a:t>VM managers</a:t>
            </a:r>
          </a:p>
          <a:p>
            <a:pPr lvl="1"/>
            <a:r>
              <a:rPr lang="en-US" dirty="0"/>
              <a:t>virtual image managers</a:t>
            </a:r>
          </a:p>
          <a:p>
            <a:pPr lvl="1"/>
            <a:r>
              <a:rPr lang="en-US" dirty="0"/>
              <a:t>service managers</a:t>
            </a:r>
          </a:p>
          <a:p>
            <a:pPr lvl="1"/>
            <a:r>
              <a:rPr lang="en-US" dirty="0"/>
              <a:t>management tools</a:t>
            </a:r>
          </a:p>
          <a:p>
            <a:pPr lvl="1"/>
            <a:r>
              <a:rPr lang="en-US" dirty="0"/>
              <a:t>schedulers</a:t>
            </a:r>
          </a:p>
          <a:p>
            <a:endParaRPr lang="en-US" dirty="0"/>
          </a:p>
          <a:p>
            <a:endParaRPr lang="en-US" dirty="0"/>
          </a:p>
        </p:txBody>
      </p:sp>
      <p:sp>
        <p:nvSpPr>
          <p:cNvPr id="2" name="Title 1"/>
          <p:cNvSpPr>
            <a:spLocks noGrp="1"/>
          </p:cNvSpPr>
          <p:nvPr>
            <p:ph type="title" idx="4294967295"/>
          </p:nvPr>
        </p:nvSpPr>
        <p:spPr>
          <a:xfrm>
            <a:off x="0" y="571480"/>
            <a:ext cx="8229600" cy="889000"/>
          </a:xfrm>
        </p:spPr>
        <p:txBody>
          <a:bodyPr>
            <a:normAutofit fontScale="90000"/>
          </a:bodyPr>
          <a:lstStyle/>
          <a:p>
            <a:r>
              <a:rPr lang="en-US" dirty="0">
                <a:solidFill>
                  <a:schemeClr val="tx1"/>
                </a:solidFill>
                <a:latin typeface="Arial" pitchFamily="34" charset="0"/>
                <a:cs typeface="Arial" pitchFamily="34" charset="0"/>
              </a:rPr>
              <a:t>The Benefits for System Integrators</a:t>
            </a:r>
          </a:p>
        </p:txBody>
      </p:sp>
    </p:spTree>
    <p:extLst>
      <p:ext uri="{BB962C8B-B14F-4D97-AF65-F5344CB8AC3E}">
        <p14:creationId xmlns:p14="http://schemas.microsoft.com/office/powerpoint/2010/main" val="15624659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285720" y="1260492"/>
            <a:ext cx="8229600" cy="4525962"/>
          </a:xfrm>
        </p:spPr>
        <p:txBody>
          <a:bodyPr/>
          <a:lstStyle/>
          <a:p>
            <a:pPr fontAlgn="base">
              <a:spcAft>
                <a:spcPct val="0"/>
              </a:spcAft>
            </a:pPr>
            <a:r>
              <a:rPr lang="en-US" dirty="0">
                <a:latin typeface="Arial" charset="0"/>
                <a:cs typeface="Arial" charset="0"/>
              </a:rPr>
              <a:t>        Ok, ok got to know what to manage…..</a:t>
            </a:r>
          </a:p>
          <a:p>
            <a:pPr fontAlgn="base">
              <a:spcAft>
                <a:spcPct val="0"/>
              </a:spcAft>
            </a:pPr>
            <a:r>
              <a:rPr lang="en-US" dirty="0">
                <a:latin typeface="Arial" charset="0"/>
                <a:cs typeface="Arial" charset="0"/>
              </a:rPr>
              <a:t>                                                             </a:t>
            </a:r>
            <a:r>
              <a:rPr lang="en-US" sz="1800" dirty="0">
                <a:latin typeface="Arial" charset="0"/>
                <a:cs typeface="Arial" charset="0"/>
              </a:rPr>
              <a:t>Is it so………..????</a:t>
            </a:r>
            <a:endParaRPr lang="en-US" dirty="0">
              <a:latin typeface="Arial" charset="0"/>
              <a:cs typeface="Arial" charset="0"/>
            </a:endParaRPr>
          </a:p>
          <a:p>
            <a:pPr fontAlgn="base">
              <a:spcAft>
                <a:spcPct val="0"/>
              </a:spcAft>
            </a:pPr>
            <a:r>
              <a:rPr lang="en-US" dirty="0">
                <a:latin typeface="Arial" charset="0"/>
                <a:cs typeface="Arial" charset="0"/>
              </a:rPr>
              <a:t>                                                     </a:t>
            </a:r>
          </a:p>
        </p:txBody>
      </p:sp>
      <p:sp>
        <p:nvSpPr>
          <p:cNvPr id="3" name="Content Placeholder 2"/>
          <p:cNvSpPr>
            <a:spLocks noGrp="1"/>
          </p:cNvSpPr>
          <p:nvPr>
            <p:ph sz="quarter" idx="10"/>
          </p:nvPr>
        </p:nvSpPr>
        <p:spPr/>
        <p:txBody>
          <a:bodyPr/>
          <a:lstStyle/>
          <a:p>
            <a:pPr>
              <a:defRPr/>
            </a:pPr>
            <a:r>
              <a:rPr lang="en-US" dirty="0"/>
              <a:t>Introduction</a:t>
            </a:r>
          </a:p>
        </p:txBody>
      </p:sp>
      <p:pic>
        <p:nvPicPr>
          <p:cNvPr id="15364" name="Picture 2" descr="http://t1.gstatic.com/images?q=tbn:ANd9GcTM4NkncVRwm30ieXyKbH67HkSpXWRjZ_DlAOAnXcVXjMPgB4j3"/>
          <p:cNvPicPr>
            <a:picLocks noChangeAspect="1" noChangeArrowheads="1"/>
          </p:cNvPicPr>
          <p:nvPr/>
        </p:nvPicPr>
        <p:blipFill>
          <a:blip r:embed="rId2"/>
          <a:srcRect/>
          <a:stretch>
            <a:fillRect/>
          </a:stretch>
        </p:blipFill>
        <p:spPr bwMode="auto">
          <a:xfrm>
            <a:off x="-14312" y="3952884"/>
            <a:ext cx="1085850" cy="762000"/>
          </a:xfrm>
          <a:prstGeom prst="rect">
            <a:avLst/>
          </a:prstGeom>
          <a:noFill/>
          <a:ln w="9525">
            <a:noFill/>
            <a:miter lim="800000"/>
            <a:headEnd/>
            <a:tailEnd/>
          </a:ln>
        </p:spPr>
      </p:pic>
      <p:pic>
        <p:nvPicPr>
          <p:cNvPr id="15365" name="Picture 2" descr="http://pubs.sciepub.com/ajis/2/1/1/image/fig3.png"/>
          <p:cNvPicPr>
            <a:picLocks noChangeAspect="1" noChangeArrowheads="1"/>
          </p:cNvPicPr>
          <p:nvPr/>
        </p:nvPicPr>
        <p:blipFill>
          <a:blip r:embed="rId3"/>
          <a:srcRect/>
          <a:stretch>
            <a:fillRect/>
          </a:stretch>
        </p:blipFill>
        <p:spPr bwMode="auto">
          <a:xfrm>
            <a:off x="1295400" y="3619512"/>
            <a:ext cx="1647825" cy="1524000"/>
          </a:xfrm>
          <a:prstGeom prst="rect">
            <a:avLst/>
          </a:prstGeom>
          <a:noFill/>
          <a:ln w="9525">
            <a:noFill/>
            <a:miter lim="800000"/>
            <a:headEnd/>
            <a:tailEnd/>
          </a:ln>
        </p:spPr>
      </p:pic>
      <p:sp>
        <p:nvSpPr>
          <p:cNvPr id="6" name="Right Arrow 5"/>
          <p:cNvSpPr/>
          <p:nvPr/>
        </p:nvSpPr>
        <p:spPr>
          <a:xfrm>
            <a:off x="990600" y="4105284"/>
            <a:ext cx="304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367" name="Picture 2" descr="http://cloudblueprint.files.wordpress.com/2011/12/cloudstacktaxonomy1.jpg"/>
          <p:cNvPicPr>
            <a:picLocks noChangeAspect="1" noChangeArrowheads="1"/>
          </p:cNvPicPr>
          <p:nvPr/>
        </p:nvPicPr>
        <p:blipFill>
          <a:blip r:embed="rId4"/>
          <a:srcRect/>
          <a:stretch>
            <a:fillRect/>
          </a:stretch>
        </p:blipFill>
        <p:spPr bwMode="auto">
          <a:xfrm>
            <a:off x="3040063" y="2614634"/>
            <a:ext cx="6103937" cy="3886200"/>
          </a:xfrm>
          <a:prstGeom prst="rect">
            <a:avLst/>
          </a:prstGeom>
          <a:noFill/>
          <a:ln w="9525">
            <a:noFill/>
            <a:miter lim="800000"/>
            <a:headEnd/>
            <a:tailEnd/>
          </a:ln>
        </p:spPr>
      </p:pic>
      <p:pic>
        <p:nvPicPr>
          <p:cNvPr id="8" name="Picture 16" descr="Image result for cartoon man"/>
          <p:cNvPicPr>
            <a:picLocks noChangeAspect="1" noChangeArrowheads="1"/>
          </p:cNvPicPr>
          <p:nvPr/>
        </p:nvPicPr>
        <p:blipFill>
          <a:blip r:embed="rId5"/>
          <a:srcRect/>
          <a:stretch>
            <a:fillRect/>
          </a:stretch>
        </p:blipFill>
        <p:spPr bwMode="auto">
          <a:xfrm>
            <a:off x="214282" y="1357298"/>
            <a:ext cx="632047" cy="1142984"/>
          </a:xfrm>
          <a:prstGeom prst="rect">
            <a:avLst/>
          </a:prstGeom>
          <a:noFill/>
        </p:spPr>
      </p:pic>
      <p:pic>
        <p:nvPicPr>
          <p:cNvPr id="9" name="Picture 18" descr="Image result for cartoon wise man"/>
          <p:cNvPicPr>
            <a:picLocks noChangeAspect="1" noChangeArrowheads="1"/>
          </p:cNvPicPr>
          <p:nvPr/>
        </p:nvPicPr>
        <p:blipFill>
          <a:blip r:embed="rId6"/>
          <a:srcRect/>
          <a:stretch>
            <a:fillRect/>
          </a:stretch>
        </p:blipFill>
        <p:spPr bwMode="auto">
          <a:xfrm>
            <a:off x="7500958" y="1357298"/>
            <a:ext cx="828676" cy="11430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box(in)">
                                      <p:cBhvr>
                                        <p:cTn id="7" dur="30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00034" y="1500174"/>
          <a:ext cx="8078787" cy="4915250"/>
        </p:xfrm>
        <a:graphic>
          <a:graphicData uri="http://schemas.openxmlformats.org/drawingml/2006/table">
            <a:tbl>
              <a:tblPr/>
              <a:tblGrid>
                <a:gridCol w="1449387">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1500187">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33245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10" charset="0"/>
                        <a:ea typeface="Arial" pitchFamily="-110" charset="0"/>
                        <a:cs typeface="Arial" pitchFamily="-110" charset="0"/>
                      </a:endParaRPr>
                    </a:p>
                  </a:txBody>
                  <a:tcPr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pitchFamily="-110" charset="0"/>
                          <a:ea typeface="Arial" pitchFamily="-110" charset="0"/>
                          <a:cs typeface="Arial" pitchFamily="-110" charset="0"/>
                        </a:rPr>
                        <a:t>Platform ISF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pitchFamily="-110" charset="0"/>
                          <a:ea typeface="Arial" pitchFamily="-110" charset="0"/>
                          <a:cs typeface="Arial" pitchFamily="-110" charset="0"/>
                        </a:rPr>
                        <a:t>VMware Vsphere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pitchFamily="-110" charset="0"/>
                          <a:ea typeface="Arial" pitchFamily="-110" charset="0"/>
                          <a:cs typeface="Arial" pitchFamily="-110" charset="0"/>
                        </a:rPr>
                        <a:t>Eucalyptus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pitchFamily="-110" charset="0"/>
                          <a:ea typeface="Arial" pitchFamily="-110" charset="0"/>
                          <a:cs typeface="Arial" pitchFamily="-110" charset="0"/>
                        </a:rPr>
                        <a:t>Nimbus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110" charset="0"/>
                          <a:ea typeface="Arial" pitchFamily="-110" charset="0"/>
                          <a:cs typeface="Arial" pitchFamily="-110" charset="0"/>
                        </a:rPr>
                        <a:t>OpenNebula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extLst>
                  <a:ext uri="{0D108BD9-81ED-4DB2-BD59-A6C34878D82A}">
                    <a16:rowId xmlns:a16="http://schemas.microsoft.com/office/drawing/2014/main" val="10000"/>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Virtualization Management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VMware, Xen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VMware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Xen, KVM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Xen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Xen, KVM, VMware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5064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Virtual Network Management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pitchFamily="-110" charset="0"/>
                          <a:ea typeface="Arial" pitchFamily="-110" charset="0"/>
                          <a:cs typeface="Arial" pitchFamily="-110" charset="0"/>
                        </a:rPr>
                        <a:t>Image Management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Service Contextualization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1518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Scheduling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Administration Interface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Hybrid Cloud Computing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Cloud Interfaces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vCloud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EC2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WSRF, EC2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110" charset="0"/>
                          <a:ea typeface="Arial" pitchFamily="-110" charset="0"/>
                          <a:cs typeface="Arial" pitchFamily="-110" charset="0"/>
                        </a:rPr>
                        <a:t>EC2 Query, OGF OCCI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8"/>
                  </a:ext>
                </a:extLst>
              </a:tr>
              <a:tr h="4714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Flexibility and Extensibility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9"/>
                  </a:ext>
                </a:extLst>
              </a:tr>
              <a:tr h="29219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10" charset="0"/>
                          <a:ea typeface="Arial" pitchFamily="-110" charset="0"/>
                          <a:cs typeface="Arial" pitchFamily="-110" charset="0"/>
                        </a:rPr>
                        <a:t>Open Source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2425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110" charset="0"/>
                          <a:ea typeface="Arial" pitchFamily="-110" charset="0"/>
                          <a:cs typeface="Arial" pitchFamily="-110"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GPL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110" charset="0"/>
                          <a:ea typeface="Arial" pitchFamily="-110" charset="0"/>
                          <a:cs typeface="Arial" pitchFamily="-110" charset="0"/>
                        </a:rPr>
                        <a:t>Apache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110" charset="0"/>
                          <a:ea typeface="Arial" pitchFamily="-110" charset="0"/>
                          <a:cs typeface="Arial" pitchFamily="-110" charset="0"/>
                        </a:rPr>
                        <a:t>Apache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0"/>
                  </a:ext>
                </a:extLst>
              </a:tr>
            </a:tbl>
          </a:graphicData>
        </a:graphic>
      </p:graphicFrame>
      <p:sp>
        <p:nvSpPr>
          <p:cNvPr id="2" name="Title 1"/>
          <p:cNvSpPr>
            <a:spLocks noGrp="1"/>
          </p:cNvSpPr>
          <p:nvPr>
            <p:ph type="title" idx="4294967295"/>
          </p:nvPr>
        </p:nvSpPr>
        <p:spPr>
          <a:xfrm>
            <a:off x="0" y="500042"/>
            <a:ext cx="9144000" cy="1143000"/>
          </a:xfrm>
        </p:spPr>
        <p:txBody>
          <a:bodyPr>
            <a:normAutofit fontScale="90000"/>
          </a:bodyPr>
          <a:lstStyle/>
          <a:p>
            <a:pPr algn="l"/>
            <a:r>
              <a:rPr lang="en-US" b="0" dirty="0">
                <a:solidFill>
                  <a:schemeClr val="tx1"/>
                </a:solidFill>
                <a:latin typeface="Arial" pitchFamily="34" charset="0"/>
                <a:cs typeface="Arial" pitchFamily="34" charset="0"/>
              </a:rPr>
              <a:t>Comparison with Similar Technologies</a:t>
            </a:r>
            <a:endParaRPr lang="en-US"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01951882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85786" y="3143248"/>
            <a:ext cx="7772400" cy="1362075"/>
          </a:xfrm>
        </p:spPr>
        <p:txBody>
          <a:bodyPr/>
          <a:lstStyle/>
          <a:p>
            <a:r>
              <a:rPr lang="en-US" dirty="0"/>
              <a:t>Inside </a:t>
            </a:r>
            <a:r>
              <a:rPr lang="en-US" dirty="0" err="1"/>
              <a:t>OpenNebula</a:t>
            </a:r>
            <a:endParaRPr lang="en-US" dirty="0"/>
          </a:p>
        </p:txBody>
      </p:sp>
    </p:spTree>
    <p:extLst>
      <p:ext uri="{BB962C8B-B14F-4D97-AF65-F5344CB8AC3E}">
        <p14:creationId xmlns:p14="http://schemas.microsoft.com/office/powerpoint/2010/main" val="1877835919"/>
      </p:ext>
    </p:extLst>
  </p:cSld>
  <p:clrMapOvr>
    <a:masterClrMapping/>
  </p:clrMapOvr>
  <p:transition spd="me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Cloud ?          That looks easy!!!</a:t>
            </a:r>
          </a:p>
        </p:txBody>
      </p:sp>
      <p:pic>
        <p:nvPicPr>
          <p:cNvPr id="13316" name="Picture 2" descr="http://t1.gstatic.com/images?q=tbn:ANd9GcTM4NkncVRwm30ieXyKbH67HkSpXWRjZ_DlAOAnXcVXjMPgB4j3"/>
          <p:cNvPicPr>
            <a:picLocks noChangeAspect="1" noChangeArrowheads="1"/>
          </p:cNvPicPr>
          <p:nvPr/>
        </p:nvPicPr>
        <p:blipFill>
          <a:blip r:embed="rId3"/>
          <a:srcRect/>
          <a:stretch>
            <a:fillRect/>
          </a:stretch>
        </p:blipFill>
        <p:spPr bwMode="auto">
          <a:xfrm>
            <a:off x="0" y="1420827"/>
            <a:ext cx="5307591" cy="3722685"/>
          </a:xfrm>
          <a:prstGeom prst="rect">
            <a:avLst/>
          </a:prstGeom>
          <a:noFill/>
          <a:ln w="9525">
            <a:noFill/>
            <a:miter lim="800000"/>
            <a:headEnd/>
            <a:tailEnd/>
          </a:ln>
        </p:spPr>
      </p:pic>
      <p:pic>
        <p:nvPicPr>
          <p:cNvPr id="9218" name="Picture 2" descr="Image result for question mark cloud"/>
          <p:cNvPicPr>
            <a:picLocks noChangeAspect="1" noChangeArrowheads="1"/>
          </p:cNvPicPr>
          <p:nvPr/>
        </p:nvPicPr>
        <p:blipFill>
          <a:blip r:embed="rId4"/>
          <a:srcRect/>
          <a:stretch>
            <a:fillRect/>
          </a:stretch>
        </p:blipFill>
        <p:spPr bwMode="auto">
          <a:xfrm>
            <a:off x="5929322" y="1071546"/>
            <a:ext cx="2571768" cy="2571768"/>
          </a:xfrm>
          <a:prstGeom prst="rect">
            <a:avLst/>
          </a:prstGeom>
          <a:noFill/>
        </p:spPr>
      </p:pic>
      <p:pic>
        <p:nvPicPr>
          <p:cNvPr id="9220" name="Picture 4" descr="Image result for rains cloud"/>
          <p:cNvPicPr>
            <a:picLocks noChangeAspect="1" noChangeArrowheads="1"/>
          </p:cNvPicPr>
          <p:nvPr/>
        </p:nvPicPr>
        <p:blipFill>
          <a:blip r:embed="rId5"/>
          <a:srcRect/>
          <a:stretch>
            <a:fillRect/>
          </a:stretch>
        </p:blipFill>
        <p:spPr bwMode="auto">
          <a:xfrm>
            <a:off x="5429256" y="4071942"/>
            <a:ext cx="2124075" cy="2152650"/>
          </a:xfrm>
          <a:prstGeom prst="rect">
            <a:avLst/>
          </a:prstGeom>
          <a:noFill/>
        </p:spPr>
      </p:pic>
      <p:sp>
        <p:nvSpPr>
          <p:cNvPr id="12" name="TextBox 11"/>
          <p:cNvSpPr txBox="1"/>
          <p:nvPr/>
        </p:nvSpPr>
        <p:spPr>
          <a:xfrm>
            <a:off x="2214546" y="5786454"/>
            <a:ext cx="207170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Calibri"/>
                <a:ea typeface="Calibri"/>
                <a:cs typeface="Calibri"/>
                <a:sym typeface="Calibri"/>
              </a:rPr>
              <a:t>Is it So?????</a:t>
            </a:r>
          </a:p>
        </p:txBody>
      </p:sp>
      <p:pic>
        <p:nvPicPr>
          <p:cNvPr id="9232" name="Picture 16" descr="Image result for cartoon man"/>
          <p:cNvPicPr>
            <a:picLocks noChangeAspect="1" noChangeArrowheads="1"/>
          </p:cNvPicPr>
          <p:nvPr/>
        </p:nvPicPr>
        <p:blipFill>
          <a:blip r:embed="rId6"/>
          <a:srcRect/>
          <a:stretch>
            <a:fillRect/>
          </a:stretch>
        </p:blipFill>
        <p:spPr bwMode="auto">
          <a:xfrm>
            <a:off x="2071670" y="0"/>
            <a:ext cx="632047" cy="1142984"/>
          </a:xfrm>
          <a:prstGeom prst="rect">
            <a:avLst/>
          </a:prstGeom>
          <a:noFill/>
        </p:spPr>
      </p:pic>
      <p:pic>
        <p:nvPicPr>
          <p:cNvPr id="9234" name="Picture 18" descr="Image result for cartoon wise man"/>
          <p:cNvPicPr>
            <a:picLocks noChangeAspect="1" noChangeArrowheads="1"/>
          </p:cNvPicPr>
          <p:nvPr/>
        </p:nvPicPr>
        <p:blipFill>
          <a:blip r:embed="rId7"/>
          <a:srcRect/>
          <a:stretch>
            <a:fillRect/>
          </a:stretch>
        </p:blipFill>
        <p:spPr bwMode="auto">
          <a:xfrm flipH="1">
            <a:off x="-1" y="4643446"/>
            <a:ext cx="1428729" cy="185738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ox(in)">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additive="base">
                                        <p:cTn id="12" dur="2000" fill="hold"/>
                                        <p:tgtEl>
                                          <p:spTgt spid="9218"/>
                                        </p:tgtEl>
                                        <p:attrNameLst>
                                          <p:attrName>ppt_x</p:attrName>
                                        </p:attrNameLst>
                                      </p:cBhvr>
                                      <p:tavLst>
                                        <p:tav tm="0">
                                          <p:val>
                                            <p:strVal val="0-#ppt_w/2"/>
                                          </p:val>
                                        </p:tav>
                                        <p:tav tm="100000">
                                          <p:val>
                                            <p:strVal val="#ppt_x"/>
                                          </p:val>
                                        </p:tav>
                                      </p:tavLst>
                                    </p:anim>
                                    <p:anim calcmode="lin" valueType="num">
                                      <p:cBhvr additive="base">
                                        <p:cTn id="13" dur="2000" fill="hold"/>
                                        <p:tgtEl>
                                          <p:spTgt spid="92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9220"/>
                                        </p:tgtEl>
                                        <p:attrNameLst>
                                          <p:attrName>style.visibility</p:attrName>
                                        </p:attrNameLst>
                                      </p:cBhvr>
                                      <p:to>
                                        <p:strVal val="visible"/>
                                      </p:to>
                                    </p:set>
                                    <p:animEffect transition="in" filter="wipe(down)">
                                      <p:cBhvr>
                                        <p:cTn id="18" dur="580">
                                          <p:stCondLst>
                                            <p:cond delay="0"/>
                                          </p:stCondLst>
                                        </p:cTn>
                                        <p:tgtEl>
                                          <p:spTgt spid="9220"/>
                                        </p:tgtEl>
                                      </p:cBhvr>
                                    </p:animEffect>
                                    <p:anim calcmode="lin" valueType="num">
                                      <p:cBhvr>
                                        <p:cTn id="19"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24" dur="26">
                                          <p:stCondLst>
                                            <p:cond delay="650"/>
                                          </p:stCondLst>
                                        </p:cTn>
                                        <p:tgtEl>
                                          <p:spTgt spid="9220"/>
                                        </p:tgtEl>
                                      </p:cBhvr>
                                      <p:to x="100000" y="60000"/>
                                    </p:animScale>
                                    <p:animScale>
                                      <p:cBhvr>
                                        <p:cTn id="25" dur="166" decel="50000">
                                          <p:stCondLst>
                                            <p:cond delay="676"/>
                                          </p:stCondLst>
                                        </p:cTn>
                                        <p:tgtEl>
                                          <p:spTgt spid="9220"/>
                                        </p:tgtEl>
                                      </p:cBhvr>
                                      <p:to x="100000" y="100000"/>
                                    </p:animScale>
                                    <p:animScale>
                                      <p:cBhvr>
                                        <p:cTn id="26" dur="26">
                                          <p:stCondLst>
                                            <p:cond delay="1312"/>
                                          </p:stCondLst>
                                        </p:cTn>
                                        <p:tgtEl>
                                          <p:spTgt spid="9220"/>
                                        </p:tgtEl>
                                      </p:cBhvr>
                                      <p:to x="100000" y="80000"/>
                                    </p:animScale>
                                    <p:animScale>
                                      <p:cBhvr>
                                        <p:cTn id="27" dur="166" decel="50000">
                                          <p:stCondLst>
                                            <p:cond delay="1338"/>
                                          </p:stCondLst>
                                        </p:cTn>
                                        <p:tgtEl>
                                          <p:spTgt spid="9220"/>
                                        </p:tgtEl>
                                      </p:cBhvr>
                                      <p:to x="100000" y="100000"/>
                                    </p:animScale>
                                    <p:animScale>
                                      <p:cBhvr>
                                        <p:cTn id="28" dur="26">
                                          <p:stCondLst>
                                            <p:cond delay="1642"/>
                                          </p:stCondLst>
                                        </p:cTn>
                                        <p:tgtEl>
                                          <p:spTgt spid="9220"/>
                                        </p:tgtEl>
                                      </p:cBhvr>
                                      <p:to x="100000" y="90000"/>
                                    </p:animScale>
                                    <p:animScale>
                                      <p:cBhvr>
                                        <p:cTn id="29" dur="166" decel="50000">
                                          <p:stCondLst>
                                            <p:cond delay="1668"/>
                                          </p:stCondLst>
                                        </p:cTn>
                                        <p:tgtEl>
                                          <p:spTgt spid="9220"/>
                                        </p:tgtEl>
                                      </p:cBhvr>
                                      <p:to x="100000" y="100000"/>
                                    </p:animScale>
                                    <p:animScale>
                                      <p:cBhvr>
                                        <p:cTn id="30" dur="26">
                                          <p:stCondLst>
                                            <p:cond delay="1808"/>
                                          </p:stCondLst>
                                        </p:cTn>
                                        <p:tgtEl>
                                          <p:spTgt spid="9220"/>
                                        </p:tgtEl>
                                      </p:cBhvr>
                                      <p:to x="100000" y="95000"/>
                                    </p:animScale>
                                    <p:animScale>
                                      <p:cBhvr>
                                        <p:cTn id="31"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IN"/>
          </a:p>
        </p:txBody>
      </p:sp>
      <p:sp>
        <p:nvSpPr>
          <p:cNvPr id="2" name="Title 1"/>
          <p:cNvSpPr>
            <a:spLocks noGrp="1"/>
          </p:cNvSpPr>
          <p:nvPr>
            <p:ph type="title" idx="4294967295"/>
          </p:nvPr>
        </p:nvSpPr>
        <p:spPr>
          <a:xfrm>
            <a:off x="0" y="357166"/>
            <a:ext cx="8229600" cy="1143000"/>
          </a:xfrm>
        </p:spPr>
        <p:txBody>
          <a:bodyPr/>
          <a:lstStyle/>
          <a:p>
            <a:r>
              <a:rPr lang="en-US" dirty="0">
                <a:solidFill>
                  <a:schemeClr val="tx1"/>
                </a:solidFill>
                <a:latin typeface="Arial" pitchFamily="34" charset="0"/>
                <a:cs typeface="Arial" pitchFamily="34" charset="0"/>
              </a:rPr>
              <a:t>OpenNebula Architecture</a:t>
            </a:r>
          </a:p>
        </p:txBody>
      </p:sp>
      <p:pic>
        <p:nvPicPr>
          <p:cNvPr id="6" name="Picture 5"/>
          <p:cNvPicPr>
            <a:picLocks noChangeAspect="1"/>
          </p:cNvPicPr>
          <p:nvPr/>
        </p:nvPicPr>
        <p:blipFill>
          <a:blip r:embed="rId2"/>
          <a:stretch>
            <a:fillRect/>
          </a:stretch>
        </p:blipFill>
        <p:spPr>
          <a:xfrm>
            <a:off x="455774" y="1557358"/>
            <a:ext cx="7973878" cy="4800600"/>
          </a:xfrm>
          <a:prstGeom prst="rect">
            <a:avLst/>
          </a:prstGeom>
        </p:spPr>
      </p:pic>
    </p:spTree>
    <p:extLst>
      <p:ext uri="{BB962C8B-B14F-4D97-AF65-F5344CB8AC3E}">
        <p14:creationId xmlns:p14="http://schemas.microsoft.com/office/powerpoint/2010/main" val="177325514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38405-4B42-9FA3-9EB9-148B8AF3E438}"/>
              </a:ext>
            </a:extLst>
          </p:cNvPr>
          <p:cNvPicPr>
            <a:picLocks noChangeAspect="1"/>
          </p:cNvPicPr>
          <p:nvPr/>
        </p:nvPicPr>
        <p:blipFill>
          <a:blip r:embed="rId2"/>
          <a:stretch>
            <a:fillRect/>
          </a:stretch>
        </p:blipFill>
        <p:spPr>
          <a:xfrm>
            <a:off x="304800" y="2316639"/>
            <a:ext cx="8229600" cy="2880359"/>
          </a:xfrm>
          <a:prstGeom prst="rect">
            <a:avLst/>
          </a:prstGeom>
          <a:noFill/>
        </p:spPr>
      </p:pic>
      <p:sp>
        <p:nvSpPr>
          <p:cNvPr id="9" name="Content Placeholder 2">
            <a:extLst>
              <a:ext uri="{FF2B5EF4-FFF2-40B4-BE49-F238E27FC236}">
                <a16:creationId xmlns:a16="http://schemas.microsoft.com/office/drawing/2014/main" id="{9A9AA430-615A-EC17-BF6B-7FA554FE0D13}"/>
              </a:ext>
            </a:extLst>
          </p:cNvPr>
          <p:cNvSpPr>
            <a:spLocks noGrp="1"/>
          </p:cNvSpPr>
          <p:nvPr>
            <p:ph sz="quarter" idx="10"/>
          </p:nvPr>
        </p:nvSpPr>
        <p:spPr>
          <a:xfrm>
            <a:off x="304800" y="152400"/>
            <a:ext cx="7291536" cy="1143000"/>
          </a:xfrm>
        </p:spPr>
        <p:txBody>
          <a:bodyPr/>
          <a:lstStyle/>
          <a:p>
            <a:r>
              <a:rPr lang="en-US" dirty="0"/>
              <a:t>Open Nebula Architecture Diagram</a:t>
            </a:r>
          </a:p>
        </p:txBody>
      </p:sp>
    </p:spTree>
    <p:extLst>
      <p:ext uri="{BB962C8B-B14F-4D97-AF65-F5344CB8AC3E}">
        <p14:creationId xmlns:p14="http://schemas.microsoft.com/office/powerpoint/2010/main" val="25875734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0" y="1493837"/>
            <a:ext cx="9144000" cy="5364163"/>
          </a:xfrm>
        </p:spPr>
        <p:txBody>
          <a:bodyPr wrap="square">
            <a:noAutofit/>
          </a:bodyPr>
          <a:lstStyle/>
          <a:p>
            <a:pPr>
              <a:buClr>
                <a:schemeClr val="tx1"/>
              </a:buClr>
              <a:buFont typeface="Arial" pitchFamily="34" charset="0"/>
              <a:buChar char="•"/>
            </a:pPr>
            <a:r>
              <a:rPr lang="en-US" b="0" dirty="0"/>
              <a:t>Request manager: </a:t>
            </a:r>
            <a:r>
              <a:rPr lang="en-US" b="0" dirty="0">
                <a:solidFill>
                  <a:srgbClr val="0D0D0D"/>
                </a:solidFill>
              </a:rPr>
              <a:t>Provides a XML-RPC interface to manage and get information about ONE entities.</a:t>
            </a:r>
          </a:p>
          <a:p>
            <a:pPr>
              <a:buClr>
                <a:schemeClr val="tx1"/>
              </a:buClr>
              <a:buFont typeface="Arial" pitchFamily="34" charset="0"/>
              <a:buChar char="•"/>
            </a:pPr>
            <a:r>
              <a:rPr lang="en-US" b="0" dirty="0">
                <a:solidFill>
                  <a:srgbClr val="0D0D0D"/>
                </a:solidFill>
              </a:rPr>
              <a:t>SQL Pool: Database that holds the state of ONE entities.</a:t>
            </a:r>
          </a:p>
          <a:p>
            <a:pPr>
              <a:buClr>
                <a:schemeClr val="tx1"/>
              </a:buClr>
              <a:buFont typeface="Arial" pitchFamily="34" charset="0"/>
              <a:buChar char="•"/>
            </a:pPr>
            <a:r>
              <a:rPr lang="en-US" b="0" dirty="0">
                <a:solidFill>
                  <a:srgbClr val="0D0D0D"/>
                </a:solidFill>
              </a:rPr>
              <a:t>VM Manager (virtual machine): Takes care of the VM life cycle.</a:t>
            </a:r>
          </a:p>
          <a:p>
            <a:pPr>
              <a:buClr>
                <a:schemeClr val="tx1"/>
              </a:buClr>
              <a:buFont typeface="Arial" pitchFamily="34" charset="0"/>
              <a:buChar char="•"/>
            </a:pPr>
            <a:r>
              <a:rPr lang="en-US" b="0" dirty="0">
                <a:solidFill>
                  <a:srgbClr val="0D0D0D"/>
                </a:solidFill>
              </a:rPr>
              <a:t>Host Manager: Holds handling information about hosts.</a:t>
            </a:r>
          </a:p>
          <a:p>
            <a:pPr>
              <a:buClr>
                <a:schemeClr val="tx1"/>
              </a:buClr>
              <a:buFont typeface="Arial" pitchFamily="34" charset="0"/>
              <a:buChar char="•"/>
            </a:pPr>
            <a:r>
              <a:rPr lang="en-US" b="0" dirty="0">
                <a:solidFill>
                  <a:srgbClr val="0D0D0D"/>
                </a:solidFill>
              </a:rPr>
              <a:t>VN Manager (virtual network): This component is in charge of generating MAC and IP addresses.</a:t>
            </a:r>
          </a:p>
        </p:txBody>
      </p:sp>
      <p:sp>
        <p:nvSpPr>
          <p:cNvPr id="2" name="Title 1"/>
          <p:cNvSpPr>
            <a:spLocks noGrp="1"/>
          </p:cNvSpPr>
          <p:nvPr>
            <p:ph type="title" idx="4294967295"/>
          </p:nvPr>
        </p:nvSpPr>
        <p:spPr>
          <a:xfrm>
            <a:off x="0" y="357166"/>
            <a:ext cx="2868613" cy="1143000"/>
          </a:xfrm>
        </p:spPr>
        <p:txBody>
          <a:bodyPr/>
          <a:lstStyle/>
          <a:p>
            <a:r>
              <a:rPr lang="en-US" dirty="0">
                <a:solidFill>
                  <a:schemeClr val="tx1"/>
                </a:solidFill>
                <a:latin typeface="Arial" pitchFamily="34" charset="0"/>
                <a:cs typeface="Arial" pitchFamily="34" charset="0"/>
              </a:rPr>
              <a:t>The Core</a:t>
            </a:r>
          </a:p>
        </p:txBody>
      </p:sp>
      <p:grpSp>
        <p:nvGrpSpPr>
          <p:cNvPr id="7" name="Group 6"/>
          <p:cNvGrpSpPr/>
          <p:nvPr/>
        </p:nvGrpSpPr>
        <p:grpSpPr>
          <a:xfrm>
            <a:off x="0" y="4429132"/>
            <a:ext cx="8143900" cy="2428869"/>
            <a:chOff x="0" y="5131059"/>
            <a:chExt cx="2868478" cy="1726941"/>
          </a:xfrm>
        </p:grpSpPr>
        <p:pic>
          <p:nvPicPr>
            <p:cNvPr id="4" name="Picture 3"/>
            <p:cNvPicPr>
              <a:picLocks noChangeAspect="1"/>
            </p:cNvPicPr>
            <p:nvPr/>
          </p:nvPicPr>
          <p:blipFill>
            <a:blip r:embed="rId2"/>
            <a:stretch>
              <a:fillRect/>
            </a:stretch>
          </p:blipFill>
          <p:spPr>
            <a:xfrm>
              <a:off x="0" y="5131059"/>
              <a:ext cx="2868478" cy="1726941"/>
            </a:xfrm>
            <a:prstGeom prst="rect">
              <a:avLst/>
            </a:prstGeom>
          </p:spPr>
        </p:pic>
        <p:sp>
          <p:nvSpPr>
            <p:cNvPr id="5" name="Rectangle 4"/>
            <p:cNvSpPr/>
            <p:nvPr/>
          </p:nvSpPr>
          <p:spPr bwMode="auto">
            <a:xfrm>
              <a:off x="77653" y="5191148"/>
              <a:ext cx="2667000" cy="3810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Rectangle 5"/>
            <p:cNvSpPr/>
            <p:nvPr/>
          </p:nvSpPr>
          <p:spPr bwMode="auto">
            <a:xfrm>
              <a:off x="77653" y="6372248"/>
              <a:ext cx="2667000" cy="3429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Tree>
    <p:extLst>
      <p:ext uri="{BB962C8B-B14F-4D97-AF65-F5344CB8AC3E}">
        <p14:creationId xmlns:p14="http://schemas.microsoft.com/office/powerpoint/2010/main" val="22320948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0" y="1285860"/>
            <a:ext cx="8534400" cy="5078435"/>
          </a:xfrm>
        </p:spPr>
        <p:txBody>
          <a:bodyPr wrap="square">
            <a:noAutofit/>
          </a:bodyPr>
          <a:lstStyle/>
          <a:p>
            <a:pPr>
              <a:buClr>
                <a:schemeClr val="tx1"/>
              </a:buClr>
            </a:pPr>
            <a:r>
              <a:rPr lang="en-US" b="0" dirty="0"/>
              <a:t>Scheduler: </a:t>
            </a:r>
          </a:p>
          <a:p>
            <a:pPr lvl="1">
              <a:buClr>
                <a:schemeClr val="tx1"/>
              </a:buClr>
            </a:pPr>
            <a:r>
              <a:rPr lang="en-US" b="0" dirty="0">
                <a:solidFill>
                  <a:srgbClr val="0D0D0D"/>
                </a:solidFill>
              </a:rPr>
              <a:t>Searches for physical hosts to deploy newly defined VMs</a:t>
            </a:r>
            <a:endParaRPr lang="en-US" dirty="0">
              <a:solidFill>
                <a:srgbClr val="0D0D0D"/>
              </a:solidFill>
            </a:endParaRPr>
          </a:p>
          <a:p>
            <a:pPr>
              <a:buClr>
                <a:schemeClr val="tx1"/>
              </a:buClr>
            </a:pPr>
            <a:r>
              <a:rPr lang="en-US" b="0" dirty="0">
                <a:solidFill>
                  <a:srgbClr val="0D0D0D"/>
                </a:solidFill>
              </a:rPr>
              <a:t>Command Line Interface:</a:t>
            </a:r>
          </a:p>
          <a:p>
            <a:pPr lvl="1">
              <a:buClr>
                <a:schemeClr val="tx1"/>
              </a:buClr>
            </a:pPr>
            <a:r>
              <a:rPr lang="en-US" b="0" dirty="0">
                <a:solidFill>
                  <a:srgbClr val="0D0D0D"/>
                </a:solidFill>
              </a:rPr>
              <a:t>Commands to manage OpenNebula.</a:t>
            </a:r>
          </a:p>
          <a:p>
            <a:pPr lvl="1">
              <a:buClr>
                <a:schemeClr val="tx1"/>
              </a:buClr>
            </a:pPr>
            <a:r>
              <a:rPr lang="en-US" b="0" dirty="0" err="1">
                <a:solidFill>
                  <a:srgbClr val="0D0D0D"/>
                </a:solidFill>
              </a:rPr>
              <a:t>onevm</a:t>
            </a:r>
            <a:r>
              <a:rPr lang="en-US" b="0" dirty="0">
                <a:solidFill>
                  <a:srgbClr val="0D0D0D"/>
                </a:solidFill>
              </a:rPr>
              <a:t>: Virtual Machines</a:t>
            </a:r>
          </a:p>
          <a:p>
            <a:pPr lvl="2">
              <a:buClr>
                <a:schemeClr val="tx1"/>
              </a:buClr>
            </a:pPr>
            <a:r>
              <a:rPr lang="en-US" b="0" dirty="0">
                <a:solidFill>
                  <a:srgbClr val="0D0D0D"/>
                </a:solidFill>
              </a:rPr>
              <a:t>create, list, migrate…</a:t>
            </a:r>
          </a:p>
          <a:p>
            <a:pPr lvl="1">
              <a:buClr>
                <a:schemeClr val="tx1"/>
              </a:buClr>
            </a:pPr>
            <a:r>
              <a:rPr lang="en-US" b="0" dirty="0" err="1">
                <a:solidFill>
                  <a:srgbClr val="0D0D0D"/>
                </a:solidFill>
              </a:rPr>
              <a:t>onehost</a:t>
            </a:r>
            <a:r>
              <a:rPr lang="en-US" b="0" dirty="0">
                <a:solidFill>
                  <a:srgbClr val="0D0D0D"/>
                </a:solidFill>
              </a:rPr>
              <a:t>: Hosts</a:t>
            </a:r>
          </a:p>
          <a:p>
            <a:pPr lvl="2">
              <a:buClr>
                <a:schemeClr val="tx1"/>
              </a:buClr>
            </a:pPr>
            <a:r>
              <a:rPr lang="en-US" b="0" dirty="0">
                <a:solidFill>
                  <a:srgbClr val="0D0D0D"/>
                </a:solidFill>
              </a:rPr>
              <a:t>create, list, disable…</a:t>
            </a:r>
          </a:p>
          <a:p>
            <a:pPr lvl="1">
              <a:buClr>
                <a:schemeClr val="tx1"/>
              </a:buClr>
            </a:pPr>
            <a:r>
              <a:rPr lang="en-US" b="0" dirty="0" err="1">
                <a:solidFill>
                  <a:srgbClr val="0D0D0D"/>
                </a:solidFill>
              </a:rPr>
              <a:t>onevnet</a:t>
            </a:r>
            <a:r>
              <a:rPr lang="en-US" b="0" dirty="0">
                <a:solidFill>
                  <a:srgbClr val="0D0D0D"/>
                </a:solidFill>
              </a:rPr>
              <a:t>: Virtual Networks</a:t>
            </a:r>
          </a:p>
          <a:p>
            <a:pPr lvl="2">
              <a:buClr>
                <a:schemeClr val="tx1"/>
              </a:buClr>
            </a:pPr>
            <a:r>
              <a:rPr lang="en-US" b="0" dirty="0">
                <a:solidFill>
                  <a:srgbClr val="0D0D0D"/>
                </a:solidFill>
              </a:rPr>
              <a:t>create, list, delete…</a:t>
            </a:r>
          </a:p>
        </p:txBody>
      </p:sp>
      <p:sp>
        <p:nvSpPr>
          <p:cNvPr id="2" name="Title 1"/>
          <p:cNvSpPr>
            <a:spLocks noGrp="1"/>
          </p:cNvSpPr>
          <p:nvPr>
            <p:ph type="title" idx="4294967295"/>
          </p:nvPr>
        </p:nvSpPr>
        <p:spPr>
          <a:xfrm>
            <a:off x="0" y="357166"/>
            <a:ext cx="2868613" cy="911225"/>
          </a:xfrm>
        </p:spPr>
        <p:txBody>
          <a:bodyPr>
            <a:noAutofit/>
          </a:bodyPr>
          <a:lstStyle/>
          <a:p>
            <a:r>
              <a:rPr lang="en-US" sz="3200" dirty="0">
                <a:solidFill>
                  <a:schemeClr val="tx1"/>
                </a:solidFill>
                <a:latin typeface="Arial" pitchFamily="34" charset="0"/>
                <a:cs typeface="Arial" pitchFamily="34" charset="0"/>
              </a:rPr>
              <a:t>The tools layer</a:t>
            </a:r>
          </a:p>
        </p:txBody>
      </p:sp>
      <p:grpSp>
        <p:nvGrpSpPr>
          <p:cNvPr id="7" name="Group 6"/>
          <p:cNvGrpSpPr/>
          <p:nvPr/>
        </p:nvGrpSpPr>
        <p:grpSpPr>
          <a:xfrm>
            <a:off x="4572000" y="4143380"/>
            <a:ext cx="4572000" cy="2406457"/>
            <a:chOff x="0" y="1951237"/>
            <a:chExt cx="2868478" cy="1726941"/>
          </a:xfrm>
        </p:grpSpPr>
        <p:pic>
          <p:nvPicPr>
            <p:cNvPr id="4" name="Picture 3"/>
            <p:cNvPicPr>
              <a:picLocks noChangeAspect="1"/>
            </p:cNvPicPr>
            <p:nvPr/>
          </p:nvPicPr>
          <p:blipFill>
            <a:blip r:embed="rId2"/>
            <a:stretch>
              <a:fillRect/>
            </a:stretch>
          </p:blipFill>
          <p:spPr>
            <a:xfrm>
              <a:off x="0" y="1951237"/>
              <a:ext cx="2868478" cy="1726941"/>
            </a:xfrm>
            <a:prstGeom prst="rect">
              <a:avLst/>
            </a:prstGeom>
          </p:spPr>
        </p:pic>
        <p:sp>
          <p:nvSpPr>
            <p:cNvPr id="6" name="Rectangle 5"/>
            <p:cNvSpPr/>
            <p:nvPr/>
          </p:nvSpPr>
          <p:spPr bwMode="auto">
            <a:xfrm>
              <a:off x="77653" y="2383037"/>
              <a:ext cx="2667000" cy="11684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Tree>
    <p:extLst>
      <p:ext uri="{BB962C8B-B14F-4D97-AF65-F5344CB8AC3E}">
        <p14:creationId xmlns:p14="http://schemas.microsoft.com/office/powerpoint/2010/main" val="244939705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42844" y="1350985"/>
            <a:ext cx="8229600" cy="5364163"/>
          </a:xfrm>
        </p:spPr>
        <p:txBody>
          <a:bodyPr>
            <a:normAutofit/>
          </a:bodyPr>
          <a:lstStyle/>
          <a:p>
            <a:r>
              <a:rPr lang="en-US" dirty="0"/>
              <a:t>Transfer Driver: Takes care of the images.</a:t>
            </a:r>
          </a:p>
          <a:p>
            <a:pPr lvl="1"/>
            <a:r>
              <a:rPr lang="en-US" dirty="0"/>
              <a:t>cloning, deleting, creating swap image…</a:t>
            </a:r>
          </a:p>
          <a:p>
            <a:r>
              <a:rPr lang="en-US" dirty="0"/>
              <a:t>Virtual Machine Driver: Manager of the lifecycle of a virtual machine</a:t>
            </a:r>
          </a:p>
          <a:p>
            <a:pPr lvl="1"/>
            <a:r>
              <a:rPr lang="en-US" dirty="0"/>
              <a:t>deploy, shutdown, poll, migrate…</a:t>
            </a:r>
          </a:p>
          <a:p>
            <a:r>
              <a:rPr lang="en-US" dirty="0"/>
              <a:t>Information Driver: Executes scripts in physical hosts to gather information about them</a:t>
            </a:r>
          </a:p>
          <a:p>
            <a:pPr lvl="1"/>
            <a:r>
              <a:rPr lang="en-US" dirty="0"/>
              <a:t>total memory, free memory, </a:t>
            </a:r>
          </a:p>
          <a:p>
            <a:pPr lvl="1">
              <a:buNone/>
            </a:pPr>
            <a:r>
              <a:rPr lang="en-US" dirty="0"/>
              <a:t>total #</a:t>
            </a:r>
            <a:r>
              <a:rPr lang="en-US" dirty="0" err="1"/>
              <a:t>cpus</a:t>
            </a:r>
            <a:r>
              <a:rPr lang="en-US" dirty="0"/>
              <a:t>, </a:t>
            </a:r>
            <a:r>
              <a:rPr lang="en-US" dirty="0" err="1"/>
              <a:t>cpu</a:t>
            </a:r>
            <a:r>
              <a:rPr lang="en-US" dirty="0"/>
              <a:t> consumed…</a:t>
            </a:r>
          </a:p>
          <a:p>
            <a:endParaRPr lang="en-US" dirty="0"/>
          </a:p>
          <a:p>
            <a:endParaRPr lang="en-US" dirty="0"/>
          </a:p>
          <a:p>
            <a:endParaRPr lang="en-US" dirty="0"/>
          </a:p>
          <a:p>
            <a:endParaRPr lang="en-US" dirty="0"/>
          </a:p>
        </p:txBody>
      </p:sp>
      <p:sp>
        <p:nvSpPr>
          <p:cNvPr id="2" name="Title 1"/>
          <p:cNvSpPr>
            <a:spLocks noGrp="1"/>
          </p:cNvSpPr>
          <p:nvPr>
            <p:ph type="title" idx="4294967295"/>
          </p:nvPr>
        </p:nvSpPr>
        <p:spPr>
          <a:xfrm>
            <a:off x="0" y="500042"/>
            <a:ext cx="3014663" cy="647700"/>
          </a:xfrm>
        </p:spPr>
        <p:txBody>
          <a:bodyPr>
            <a:normAutofit fontScale="90000"/>
          </a:bodyPr>
          <a:lstStyle/>
          <a:p>
            <a:r>
              <a:rPr lang="en-US" sz="3200" dirty="0">
                <a:solidFill>
                  <a:schemeClr val="tx1"/>
                </a:solidFill>
                <a:latin typeface="Arial" pitchFamily="34" charset="0"/>
                <a:cs typeface="Arial" pitchFamily="34" charset="0"/>
              </a:rPr>
              <a:t>The drivers layer</a:t>
            </a:r>
          </a:p>
        </p:txBody>
      </p:sp>
      <p:grpSp>
        <p:nvGrpSpPr>
          <p:cNvPr id="7" name="Group 6"/>
          <p:cNvGrpSpPr/>
          <p:nvPr/>
        </p:nvGrpSpPr>
        <p:grpSpPr>
          <a:xfrm>
            <a:off x="4929190" y="4071966"/>
            <a:ext cx="4214810" cy="2428868"/>
            <a:chOff x="65115" y="1737025"/>
            <a:chExt cx="2868478" cy="1726941"/>
          </a:xfrm>
        </p:grpSpPr>
        <p:pic>
          <p:nvPicPr>
            <p:cNvPr id="4" name="Picture 3"/>
            <p:cNvPicPr>
              <a:picLocks noChangeAspect="1"/>
            </p:cNvPicPr>
            <p:nvPr/>
          </p:nvPicPr>
          <p:blipFill>
            <a:blip r:embed="rId2"/>
            <a:stretch>
              <a:fillRect/>
            </a:stretch>
          </p:blipFill>
          <p:spPr>
            <a:xfrm>
              <a:off x="65115" y="1737025"/>
              <a:ext cx="2868478" cy="1726941"/>
            </a:xfrm>
            <a:prstGeom prst="rect">
              <a:avLst/>
            </a:prstGeom>
          </p:spPr>
        </p:pic>
        <p:sp>
          <p:nvSpPr>
            <p:cNvPr id="6" name="Rectangle 5"/>
            <p:cNvSpPr/>
            <p:nvPr/>
          </p:nvSpPr>
          <p:spPr bwMode="auto">
            <a:xfrm>
              <a:off x="142768" y="1819575"/>
              <a:ext cx="2667000" cy="11684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Tree>
    <p:extLst>
      <p:ext uri="{BB962C8B-B14F-4D97-AF65-F5344CB8AC3E}">
        <p14:creationId xmlns:p14="http://schemas.microsoft.com/office/powerpoint/2010/main" val="187052466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00042"/>
            <a:ext cx="8229600" cy="785812"/>
          </a:xfrm>
        </p:spPr>
        <p:txBody>
          <a:bodyPr/>
          <a:lstStyle/>
          <a:p>
            <a:r>
              <a:rPr lang="en-US" b="0" dirty="0">
                <a:solidFill>
                  <a:schemeClr val="tx1"/>
                </a:solidFill>
                <a:latin typeface="Arial" pitchFamily="34" charset="0"/>
                <a:cs typeface="Arial" pitchFamily="34" charset="0"/>
              </a:rPr>
              <a:t>Process separation</a:t>
            </a:r>
            <a:endParaRPr lang="en-US" dirty="0">
              <a:solidFill>
                <a:schemeClr val="tx1"/>
              </a:solidFill>
              <a:latin typeface="Arial" pitchFamily="34" charset="0"/>
              <a:cs typeface="Arial" pitchFamily="34" charset="0"/>
            </a:endParaRPr>
          </a:p>
        </p:txBody>
      </p:sp>
      <p:sp>
        <p:nvSpPr>
          <p:cNvPr id="5" name="TextBox 4"/>
          <p:cNvSpPr txBox="1"/>
          <p:nvPr/>
        </p:nvSpPr>
        <p:spPr>
          <a:xfrm>
            <a:off x="357158" y="5429264"/>
            <a:ext cx="8786842" cy="1015663"/>
          </a:xfrm>
          <a:prstGeom prst="rect">
            <a:avLst/>
          </a:prstGeom>
          <a:noFill/>
        </p:spPr>
        <p:txBody>
          <a:bodyPr wrap="square" rtlCol="0">
            <a:spAutoFit/>
          </a:bodyPr>
          <a:lstStyle/>
          <a:p>
            <a:pPr marL="266700" indent="-266700">
              <a:buFont typeface="Arial"/>
              <a:buChar char="•"/>
            </a:pPr>
            <a:r>
              <a:rPr lang="en-US" sz="2000" dirty="0"/>
              <a:t>Scheduler is a separated process, just like command line interface.</a:t>
            </a:r>
          </a:p>
          <a:p>
            <a:pPr marL="266700" indent="-266700">
              <a:buFont typeface="Arial"/>
              <a:buChar char="•"/>
            </a:pPr>
            <a:r>
              <a:rPr lang="en-US" sz="2000" dirty="0"/>
              <a:t>Drivers are also separated processes using a simple text messaging protocol to communicate with </a:t>
            </a:r>
            <a:r>
              <a:rPr lang="en-US" sz="2000" dirty="0" err="1"/>
              <a:t>OpenNebula</a:t>
            </a:r>
            <a:r>
              <a:rPr lang="en-US" sz="2000" dirty="0"/>
              <a:t> Core Daemon (</a:t>
            </a:r>
            <a:r>
              <a:rPr lang="en-US" sz="2000" dirty="0" err="1"/>
              <a:t>oned</a:t>
            </a:r>
            <a:r>
              <a:rPr lang="en-US" sz="2000" dirty="0"/>
              <a:t>)</a:t>
            </a:r>
          </a:p>
        </p:txBody>
      </p:sp>
      <p:pic>
        <p:nvPicPr>
          <p:cNvPr id="6" name="Picture 5"/>
          <p:cNvPicPr>
            <a:picLocks noChangeAspect="1"/>
          </p:cNvPicPr>
          <p:nvPr/>
        </p:nvPicPr>
        <p:blipFill>
          <a:blip r:embed="rId2"/>
          <a:stretch>
            <a:fillRect/>
          </a:stretch>
        </p:blipFill>
        <p:spPr>
          <a:xfrm>
            <a:off x="1785918" y="1500174"/>
            <a:ext cx="5737823" cy="3786963"/>
          </a:xfrm>
          <a:prstGeom prst="rect">
            <a:avLst/>
          </a:prstGeom>
        </p:spPr>
      </p:pic>
    </p:spTree>
    <p:extLst>
      <p:ext uri="{BB962C8B-B14F-4D97-AF65-F5344CB8AC3E}">
        <p14:creationId xmlns:p14="http://schemas.microsoft.com/office/powerpoint/2010/main" val="57161490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2910" y="2928934"/>
            <a:ext cx="7772400" cy="1362075"/>
          </a:xfrm>
        </p:spPr>
        <p:txBody>
          <a:bodyPr/>
          <a:lstStyle/>
          <a:p>
            <a:r>
              <a:rPr lang="en-US" dirty="0"/>
              <a:t>Constructing a private cloud</a:t>
            </a:r>
          </a:p>
        </p:txBody>
      </p:sp>
    </p:spTree>
    <p:extLst>
      <p:ext uri="{BB962C8B-B14F-4D97-AF65-F5344CB8AC3E}">
        <p14:creationId xmlns:p14="http://schemas.microsoft.com/office/powerpoint/2010/main" val="75504709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idx="4294967295"/>
          </p:nvPr>
        </p:nvSpPr>
        <p:spPr>
          <a:xfrm>
            <a:off x="0" y="214290"/>
            <a:ext cx="8229600" cy="1143000"/>
          </a:xfrm>
        </p:spPr>
        <p:txBody>
          <a:bodyPr tIns="22401">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defRPr/>
            </a:pPr>
            <a:r>
              <a:rPr lang="en-US" dirty="0">
                <a:solidFill>
                  <a:schemeClr val="tx1"/>
                </a:solidFill>
                <a:latin typeface="Arial" pitchFamily="34" charset="0"/>
                <a:cs typeface="Arial" pitchFamily="34" charset="0"/>
              </a:rPr>
              <a:t>System Overview</a:t>
            </a:r>
          </a:p>
        </p:txBody>
      </p:sp>
      <p:grpSp>
        <p:nvGrpSpPr>
          <p:cNvPr id="11" name="Group 10"/>
          <p:cNvGrpSpPr/>
          <p:nvPr/>
        </p:nvGrpSpPr>
        <p:grpSpPr>
          <a:xfrm>
            <a:off x="153244" y="1357298"/>
            <a:ext cx="8919350" cy="4929222"/>
            <a:chOff x="47520" y="1659942"/>
            <a:chExt cx="9086112" cy="5218221"/>
          </a:xfrm>
        </p:grpSpPr>
        <p:pic>
          <p:nvPicPr>
            <p:cNvPr id="37891" name="Picture 2"/>
            <p:cNvPicPr>
              <a:picLocks noChangeAspect="1" noChangeArrowheads="1"/>
            </p:cNvPicPr>
            <p:nvPr/>
          </p:nvPicPr>
          <p:blipFill>
            <a:blip r:embed="rId3"/>
            <a:srcRect/>
            <a:stretch>
              <a:fillRect/>
            </a:stretch>
          </p:blipFill>
          <p:spPr bwMode="auto">
            <a:xfrm>
              <a:off x="2953152" y="2216239"/>
              <a:ext cx="5375520" cy="4095790"/>
            </a:xfrm>
            <a:prstGeom prst="rect">
              <a:avLst/>
            </a:prstGeom>
            <a:noFill/>
            <a:ln w="9525">
              <a:noFill/>
              <a:round/>
              <a:headEnd/>
              <a:tailEnd/>
            </a:ln>
          </p:spPr>
        </p:pic>
        <p:sp>
          <p:nvSpPr>
            <p:cNvPr id="37892" name="AutoShape 3"/>
            <p:cNvSpPr>
              <a:spLocks/>
            </p:cNvSpPr>
            <p:nvPr/>
          </p:nvSpPr>
          <p:spPr bwMode="auto">
            <a:xfrm>
              <a:off x="4264807" y="1659942"/>
              <a:ext cx="4868825" cy="727276"/>
            </a:xfrm>
            <a:prstGeom prst="borderCallout2">
              <a:avLst>
                <a:gd name="adj1" fmla="val 29116"/>
                <a:gd name="adj2" fmla="val -213"/>
                <a:gd name="adj3" fmla="val 45763"/>
                <a:gd name="adj4" fmla="val -10756"/>
                <a:gd name="adj5" fmla="val 126755"/>
                <a:gd name="adj6" fmla="val -20051"/>
              </a:avLst>
            </a:prstGeom>
            <a:noFill/>
            <a:ln w="9525">
              <a:solidFill>
                <a:srgbClr val="000000"/>
              </a:solidFill>
              <a:round/>
              <a:headEnd/>
              <a:tailEnd/>
            </a:ln>
          </p:spPr>
          <p:txBody>
            <a:bodyPr lIns="81639" tIns="58127" rIns="81639" bIns="58127">
              <a:prstTxWarp prst="textNoShape">
                <a:avLst/>
              </a:prstTxWarp>
            </a:bodyPr>
            <a:lstStyle/>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 pos="3939898" algn="l"/>
                </a:tabLst>
              </a:pPr>
              <a:r>
                <a:rPr lang="en-US" dirty="0">
                  <a:solidFill>
                    <a:srgbClr val="000000"/>
                  </a:solidFill>
                  <a:latin typeface="Arial"/>
                  <a:cs typeface="Arial"/>
                </a:rPr>
                <a:t> Executes the OpenNebula Services</a:t>
              </a:r>
            </a:p>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 pos="3939898" algn="l"/>
                </a:tabLst>
              </a:pPr>
              <a:r>
                <a:rPr lang="en-US" i="1" dirty="0">
                  <a:solidFill>
                    <a:srgbClr val="000000"/>
                  </a:solidFill>
                  <a:latin typeface="Arial"/>
                  <a:cs typeface="Arial"/>
                </a:rPr>
                <a:t> Usually </a:t>
              </a:r>
              <a:r>
                <a:rPr lang="en-US" dirty="0">
                  <a:solidFill>
                    <a:srgbClr val="000000"/>
                  </a:solidFill>
                  <a:latin typeface="Arial"/>
                  <a:cs typeface="Arial"/>
                </a:rPr>
                <a:t>acts as a classical cluster front-end</a:t>
              </a:r>
            </a:p>
          </p:txBody>
        </p:sp>
        <p:sp>
          <p:nvSpPr>
            <p:cNvPr id="37893" name="AutoShape 4"/>
            <p:cNvSpPr>
              <a:spLocks/>
            </p:cNvSpPr>
            <p:nvPr/>
          </p:nvSpPr>
          <p:spPr bwMode="auto">
            <a:xfrm>
              <a:off x="4492800" y="6169609"/>
              <a:ext cx="4354560" cy="708554"/>
            </a:xfrm>
            <a:prstGeom prst="borderCallout2">
              <a:avLst>
                <a:gd name="adj1" fmla="val 29116"/>
                <a:gd name="adj2" fmla="val -1866"/>
                <a:gd name="adj3" fmla="val 31005"/>
                <a:gd name="adj4" fmla="val -11491"/>
                <a:gd name="adj5" fmla="val -16611"/>
                <a:gd name="adj6" fmla="val -17117"/>
              </a:avLst>
            </a:prstGeom>
            <a:noFill/>
            <a:ln w="9525">
              <a:solidFill>
                <a:srgbClr val="000000"/>
              </a:solidFill>
              <a:round/>
              <a:headEnd/>
              <a:tailEnd/>
            </a:ln>
          </p:spPr>
          <p:txBody>
            <a:bodyPr lIns="81639" tIns="58127" rIns="81639" bIns="58127">
              <a:prstTxWarp prst="textNoShape">
                <a:avLst/>
              </a:prstTxWarp>
            </a:bodyPr>
            <a:lstStyle/>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 pos="3939898" algn="l"/>
                </a:tabLst>
              </a:pPr>
              <a:r>
                <a:rPr lang="en-US" dirty="0">
                  <a:solidFill>
                    <a:srgbClr val="000000"/>
                  </a:solidFill>
                </a:rPr>
                <a:t> Provides physical resources to VMs</a:t>
              </a:r>
            </a:p>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 pos="3939898" algn="l"/>
                </a:tabLst>
              </a:pPr>
              <a:r>
                <a:rPr lang="en-US" i="1" dirty="0">
                  <a:solidFill>
                    <a:srgbClr val="000000"/>
                  </a:solidFill>
                </a:rPr>
                <a:t> Must have </a:t>
              </a:r>
              <a:r>
                <a:rPr lang="en-US" dirty="0">
                  <a:solidFill>
                    <a:srgbClr val="000000"/>
                  </a:solidFill>
                </a:rPr>
                <a:t>a hypervisor installed</a:t>
              </a:r>
            </a:p>
          </p:txBody>
        </p:sp>
        <p:sp>
          <p:nvSpPr>
            <p:cNvPr id="37894" name="AutoShape 5"/>
            <p:cNvSpPr>
              <a:spLocks/>
            </p:cNvSpPr>
            <p:nvPr/>
          </p:nvSpPr>
          <p:spPr bwMode="auto">
            <a:xfrm flipH="1">
              <a:off x="47520" y="3456364"/>
              <a:ext cx="2886073" cy="1498748"/>
            </a:xfrm>
            <a:prstGeom prst="borderCallout2">
              <a:avLst>
                <a:gd name="adj1" fmla="val 18929"/>
                <a:gd name="adj2" fmla="val -280"/>
                <a:gd name="adj3" fmla="val 6454"/>
                <a:gd name="adj4" fmla="val -6384"/>
                <a:gd name="adj5" fmla="val -1960"/>
                <a:gd name="adj6" fmla="val -13391"/>
              </a:avLst>
            </a:prstGeom>
            <a:noFill/>
            <a:ln w="9525">
              <a:solidFill>
                <a:srgbClr val="000000"/>
              </a:solidFill>
              <a:round/>
              <a:headEnd/>
              <a:tailEnd/>
            </a:ln>
          </p:spPr>
          <p:txBody>
            <a:bodyPr lIns="81639" tIns="72528" rIns="81639" bIns="58127">
              <a:prstTxWarp prst="textNoShape">
                <a:avLst/>
              </a:prstTxWarp>
            </a:bodyPr>
            <a:lstStyle/>
            <a:p>
              <a:pPr marL="116642" indent="-115202">
                <a:spcBef>
                  <a:spcPts val="261"/>
                </a:spcBef>
                <a:spcAft>
                  <a:spcPts val="261"/>
                </a:spcAft>
                <a:buSzPct val="45000"/>
                <a:buFont typeface="Wingdings" charset="2"/>
                <a:buChar char=""/>
                <a:tabLst>
                  <a:tab pos="205923" algn="l"/>
                  <a:tab pos="218883" algn="l"/>
                  <a:tab pos="717131" algn="l"/>
                  <a:tab pos="3805977" algn="l"/>
                </a:tabLst>
              </a:pPr>
              <a:r>
                <a:rPr lang="en-US" dirty="0">
                  <a:solidFill>
                    <a:srgbClr val="000000"/>
                  </a:solidFill>
                </a:rPr>
                <a:t> Modular components to interact with the cluster services</a:t>
              </a:r>
            </a:p>
            <a:p>
              <a:pPr marL="116642" indent="-115202">
                <a:spcBef>
                  <a:spcPts val="261"/>
                </a:spcBef>
                <a:spcAft>
                  <a:spcPts val="261"/>
                </a:spcAft>
                <a:buSzPct val="45000"/>
                <a:buFont typeface="Wingdings" charset="2"/>
                <a:buChar char=""/>
                <a:tabLst>
                  <a:tab pos="205923" algn="l"/>
                  <a:tab pos="218883" algn="l"/>
                  <a:tab pos="717131" algn="l"/>
                  <a:tab pos="3805977" algn="l"/>
                </a:tabLst>
              </a:pPr>
              <a:r>
                <a:rPr lang="en-US" i="1" dirty="0">
                  <a:solidFill>
                    <a:srgbClr val="000000"/>
                  </a:solidFill>
                </a:rPr>
                <a:t> Types: </a:t>
              </a:r>
              <a:r>
                <a:rPr lang="en-US" dirty="0">
                  <a:solidFill>
                    <a:srgbClr val="000000"/>
                  </a:solidFill>
                </a:rPr>
                <a:t>storage, monitoring, virtualization and network  </a:t>
              </a:r>
              <a:r>
                <a:rPr lang="en-US" i="1" dirty="0">
                  <a:solidFill>
                    <a:srgbClr val="000000"/>
                  </a:solidFill>
                </a:rPr>
                <a:t> </a:t>
              </a:r>
            </a:p>
          </p:txBody>
        </p:sp>
        <p:sp>
          <p:nvSpPr>
            <p:cNvPr id="37895" name="AutoShape 6"/>
            <p:cNvSpPr>
              <a:spLocks/>
            </p:cNvSpPr>
            <p:nvPr/>
          </p:nvSpPr>
          <p:spPr bwMode="auto">
            <a:xfrm>
              <a:off x="5764032" y="2468266"/>
              <a:ext cx="3369600" cy="715878"/>
            </a:xfrm>
            <a:prstGeom prst="borderCallout2">
              <a:avLst>
                <a:gd name="adj1" fmla="val 100332"/>
                <a:gd name="adj2" fmla="val 20946"/>
                <a:gd name="adj3" fmla="val 128459"/>
                <a:gd name="adj4" fmla="val 188"/>
                <a:gd name="adj5" fmla="val 134252"/>
                <a:gd name="adj6" fmla="val -17427"/>
              </a:avLst>
            </a:prstGeom>
            <a:noFill/>
            <a:ln w="9525">
              <a:solidFill>
                <a:srgbClr val="000000"/>
              </a:solidFill>
              <a:round/>
              <a:headEnd/>
              <a:tailEnd/>
            </a:ln>
          </p:spPr>
          <p:txBody>
            <a:bodyPr lIns="81639" tIns="58127" rIns="81639" bIns="58127">
              <a:prstTxWarp prst="textNoShape">
                <a:avLst/>
              </a:prstTxWarp>
            </a:bodyPr>
            <a:lstStyle/>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Lst>
              </a:pPr>
              <a:r>
                <a:rPr lang="en-US" dirty="0">
                  <a:solidFill>
                    <a:srgbClr val="000000"/>
                  </a:solidFill>
                </a:rPr>
                <a:t> Repository of VM images</a:t>
              </a:r>
            </a:p>
            <a:p>
              <a:pPr algn="just">
                <a:spcBef>
                  <a:spcPts val="261"/>
                </a:spcBef>
                <a:spcAft>
                  <a:spcPts val="261"/>
                </a:spcAft>
                <a:buSzPct val="45000"/>
                <a:buFont typeface="Wingdings" charset="2"/>
                <a:buChar char=""/>
                <a:tabLst>
                  <a:tab pos="-178563" algn="l"/>
                  <a:tab pos="89281" algn="l"/>
                  <a:tab pos="656650" algn="l"/>
                  <a:tab pos="1313299" algn="l"/>
                  <a:tab pos="1969949" algn="l"/>
                  <a:tab pos="2626599" algn="l"/>
                  <a:tab pos="3283248" algn="l"/>
                </a:tabLst>
              </a:pPr>
              <a:r>
                <a:rPr lang="en-US" i="1" dirty="0">
                  <a:solidFill>
                    <a:srgbClr val="000000"/>
                  </a:solidFill>
                </a:rPr>
                <a:t> </a:t>
              </a:r>
              <a:r>
                <a:rPr lang="en-US" dirty="0">
                  <a:solidFill>
                    <a:srgbClr val="000000"/>
                  </a:solidFill>
                </a:rPr>
                <a:t>Multiple </a:t>
              </a:r>
              <a:r>
                <a:rPr lang="en-US" dirty="0" err="1">
                  <a:solidFill>
                    <a:srgbClr val="000000"/>
                  </a:solidFill>
                </a:rPr>
                <a:t>backends</a:t>
              </a:r>
              <a:r>
                <a:rPr lang="en-US" dirty="0">
                  <a:solidFill>
                    <a:srgbClr val="000000"/>
                  </a:solidFill>
                </a:rPr>
                <a:t> (LVM, </a:t>
              </a:r>
              <a:r>
                <a:rPr lang="en-US" dirty="0" err="1">
                  <a:solidFill>
                    <a:srgbClr val="000000"/>
                  </a:solidFill>
                </a:rPr>
                <a:t>iSCSI</a:t>
              </a:r>
              <a:r>
                <a:rPr lang="en-US" dirty="0">
                  <a:solidFill>
                    <a:srgbClr val="000000"/>
                  </a:solidFill>
                </a:rPr>
                <a:t>..)</a:t>
              </a:r>
            </a:p>
          </p:txBody>
        </p:sp>
        <p:sp>
          <p:nvSpPr>
            <p:cNvPr id="37896" name="Rectangle 7"/>
            <p:cNvSpPr>
              <a:spLocks noChangeArrowheads="1"/>
            </p:cNvSpPr>
            <p:nvPr/>
          </p:nvSpPr>
          <p:spPr bwMode="auto">
            <a:xfrm>
              <a:off x="181440" y="6256018"/>
              <a:ext cx="3546720" cy="622145"/>
            </a:xfrm>
            <a:prstGeom prst="rect">
              <a:avLst/>
            </a:prstGeom>
            <a:solidFill>
              <a:srgbClr val="E6E6FF"/>
            </a:solidFill>
            <a:ln w="9525">
              <a:solidFill>
                <a:srgbClr val="000000"/>
              </a:solidFill>
              <a:prstDash val="sysDot"/>
              <a:round/>
              <a:headEnd/>
              <a:tailEnd/>
            </a:ln>
          </p:spPr>
          <p:txBody>
            <a:bodyPr lIns="81639" tIns="105510" rIns="81639" bIns="91109">
              <a:prstTxWarp prst="textNoShape">
                <a:avLst/>
              </a:prstTxWarp>
            </a:bodyPr>
            <a:lstStyle/>
            <a:p>
              <a:pPr>
                <a:tabLst>
                  <a:tab pos="656650" algn="l"/>
                  <a:tab pos="1313299" algn="l"/>
                  <a:tab pos="1969949" algn="l"/>
                  <a:tab pos="2626599" algn="l"/>
                  <a:tab pos="3283248" algn="l"/>
                </a:tabLst>
              </a:pPr>
              <a:r>
                <a:rPr lang="en-US">
                  <a:solidFill>
                    <a:srgbClr val="000000"/>
                  </a:solidFill>
                </a:rPr>
                <a:t>    The same host can be can be a the front-end and a node</a:t>
              </a:r>
            </a:p>
          </p:txBody>
        </p:sp>
        <p:pic>
          <p:nvPicPr>
            <p:cNvPr id="37897" name="Picture 8"/>
            <p:cNvPicPr>
              <a:picLocks noChangeAspect="1" noChangeArrowheads="1"/>
            </p:cNvPicPr>
            <p:nvPr/>
          </p:nvPicPr>
          <p:blipFill>
            <a:blip r:embed="rId4"/>
            <a:srcRect/>
            <a:stretch>
              <a:fillRect/>
            </a:stretch>
          </p:blipFill>
          <p:spPr bwMode="auto">
            <a:xfrm>
              <a:off x="236161" y="6339547"/>
              <a:ext cx="216000" cy="216023"/>
            </a:xfrm>
            <a:prstGeom prst="rect">
              <a:avLst/>
            </a:prstGeom>
            <a:noFill/>
            <a:ln w="9525">
              <a:noFill/>
              <a:round/>
              <a:headEnd/>
              <a:tailEnd/>
            </a:ln>
          </p:spPr>
        </p:pic>
      </p:grpSp>
    </p:spTree>
    <p:extLst>
      <p:ext uri="{BB962C8B-B14F-4D97-AF65-F5344CB8AC3E}">
        <p14:creationId xmlns:p14="http://schemas.microsoft.com/office/powerpoint/2010/main" val="2987418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304800" y="1493838"/>
            <a:ext cx="8229600" cy="4525962"/>
          </a:xfrm>
        </p:spPr>
        <p:txBody>
          <a:bodyPr/>
          <a:lstStyle/>
          <a:p>
            <a:pPr fontAlgn="base">
              <a:spcAft>
                <a:spcPct val="0"/>
              </a:spcAft>
              <a:buFont typeface="Arial" charset="0"/>
              <a:buChar char="•"/>
            </a:pPr>
            <a:r>
              <a:rPr lang="en-US" dirty="0">
                <a:latin typeface="Arial" charset="0"/>
                <a:cs typeface="Arial" charset="0"/>
              </a:rPr>
              <a:t>Cloud </a:t>
            </a:r>
            <a:r>
              <a:rPr lang="en-US" b="1" u="sng" dirty="0">
                <a:latin typeface="Arial" charset="0"/>
                <a:cs typeface="Arial" charset="0"/>
              </a:rPr>
              <a:t>Distributed environment</a:t>
            </a:r>
            <a:r>
              <a:rPr lang="en-US" dirty="0">
                <a:latin typeface="Arial" charset="0"/>
                <a:cs typeface="Arial" charset="0"/>
              </a:rPr>
              <a:t> </a:t>
            </a:r>
          </a:p>
          <a:p>
            <a:pPr lvl="1" fontAlgn="base">
              <a:spcAft>
                <a:spcPct val="0"/>
              </a:spcAft>
              <a:buFont typeface="Arial" charset="0"/>
              <a:buChar char="•"/>
            </a:pPr>
            <a:r>
              <a:rPr lang="en-US" dirty="0">
                <a:latin typeface="Arial" charset="0"/>
                <a:cs typeface="Arial" charset="0"/>
              </a:rPr>
              <a:t>With large scale of systems to manage</a:t>
            </a:r>
          </a:p>
          <a:p>
            <a:pPr lvl="1" fontAlgn="base">
              <a:spcAft>
                <a:spcPct val="0"/>
              </a:spcAft>
              <a:buFont typeface="Arial" charset="0"/>
              <a:buChar char="•"/>
            </a:pPr>
            <a:r>
              <a:rPr lang="en-US" dirty="0">
                <a:latin typeface="Arial" charset="0"/>
                <a:cs typeface="Arial" charset="0"/>
              </a:rPr>
              <a:t>Support of multi-tenancy</a:t>
            </a:r>
          </a:p>
          <a:p>
            <a:pPr lvl="1" fontAlgn="base">
              <a:spcAft>
                <a:spcPct val="0"/>
              </a:spcAft>
              <a:buFont typeface="Arial" charset="0"/>
              <a:buChar char="•"/>
            </a:pPr>
            <a:r>
              <a:rPr lang="en-US" dirty="0">
                <a:latin typeface="Arial" charset="0"/>
                <a:cs typeface="Arial" charset="0"/>
              </a:rPr>
              <a:t>Management to maintain SLAs</a:t>
            </a:r>
          </a:p>
          <a:p>
            <a:pPr fontAlgn="base">
              <a:spcAft>
                <a:spcPct val="0"/>
              </a:spcAft>
              <a:buFont typeface="Arial" charset="0"/>
              <a:buChar char="•"/>
            </a:pPr>
            <a:r>
              <a:rPr lang="en-US" dirty="0">
                <a:latin typeface="Arial" charset="0"/>
                <a:cs typeface="Arial" charset="0"/>
              </a:rPr>
              <a:t>So there is need for </a:t>
            </a:r>
            <a:r>
              <a:rPr lang="en-US" b="1" u="sng" dirty="0">
                <a:latin typeface="Arial" charset="0"/>
                <a:cs typeface="Arial" charset="0"/>
              </a:rPr>
              <a:t>automation</a:t>
            </a:r>
            <a:r>
              <a:rPr lang="en-US" dirty="0">
                <a:latin typeface="Arial" charset="0"/>
                <a:cs typeface="Arial" charset="0"/>
              </a:rPr>
              <a:t> to replace manual operations and to reduce overall cost  </a:t>
            </a:r>
          </a:p>
        </p:txBody>
      </p:sp>
      <p:pic>
        <p:nvPicPr>
          <p:cNvPr id="4" name="Picture 18" descr="Image result for cartoon wise man"/>
          <p:cNvPicPr>
            <a:picLocks noChangeAspect="1" noChangeArrowheads="1"/>
          </p:cNvPicPr>
          <p:nvPr/>
        </p:nvPicPr>
        <p:blipFill>
          <a:blip r:embed="rId2"/>
          <a:srcRect/>
          <a:stretch>
            <a:fillRect/>
          </a:stretch>
        </p:blipFill>
        <p:spPr bwMode="auto">
          <a:xfrm>
            <a:off x="7215206" y="1000108"/>
            <a:ext cx="1428760" cy="1970705"/>
          </a:xfrm>
          <a:prstGeom prst="rect">
            <a:avLst/>
          </a:prstGeom>
          <a:noFill/>
        </p:spPr>
      </p:pic>
      <p:pic>
        <p:nvPicPr>
          <p:cNvPr id="5" name="Picture 16" descr="Image result for cartoon man"/>
          <p:cNvPicPr>
            <a:picLocks noChangeAspect="1" noChangeArrowheads="1"/>
          </p:cNvPicPr>
          <p:nvPr/>
        </p:nvPicPr>
        <p:blipFill>
          <a:blip r:embed="rId3"/>
          <a:srcRect/>
          <a:stretch>
            <a:fillRect/>
          </a:stretch>
        </p:blipFill>
        <p:spPr bwMode="auto">
          <a:xfrm>
            <a:off x="7858148" y="4786322"/>
            <a:ext cx="869083" cy="1571636"/>
          </a:xfrm>
          <a:prstGeom prst="rect">
            <a:avLst/>
          </a:prstGeom>
          <a:noFill/>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endParaRPr lang="en-IN" dirty="0"/>
          </a:p>
        </p:txBody>
      </p:sp>
      <p:sp>
        <p:nvSpPr>
          <p:cNvPr id="2" name="Title 1"/>
          <p:cNvSpPr>
            <a:spLocks noGrp="1"/>
          </p:cNvSpPr>
          <p:nvPr>
            <p:ph type="title" idx="4294967295"/>
          </p:nvPr>
        </p:nvSpPr>
        <p:spPr>
          <a:xfrm>
            <a:off x="0" y="857232"/>
            <a:ext cx="9166225" cy="388938"/>
          </a:xfrm>
        </p:spPr>
        <p:txBody>
          <a:bodyPr>
            <a:normAutofit fontScale="90000"/>
          </a:bodyPr>
          <a:lstStyle/>
          <a:p>
            <a:r>
              <a:rPr lang="en-US" dirty="0">
                <a:solidFill>
                  <a:schemeClr val="tx1"/>
                </a:solidFill>
              </a:rPr>
              <a:t>Complex Storage behind OpenNebula</a:t>
            </a:r>
          </a:p>
        </p:txBody>
      </p:sp>
      <p:pic>
        <p:nvPicPr>
          <p:cNvPr id="4" name="Picture 3"/>
          <p:cNvPicPr>
            <a:picLocks noChangeAspect="1"/>
          </p:cNvPicPr>
          <p:nvPr/>
        </p:nvPicPr>
        <p:blipFill>
          <a:blip r:embed="rId2"/>
          <a:stretch>
            <a:fillRect/>
          </a:stretch>
        </p:blipFill>
        <p:spPr>
          <a:xfrm>
            <a:off x="71406" y="1332695"/>
            <a:ext cx="5041634" cy="3096437"/>
          </a:xfrm>
          <a:prstGeom prst="rect">
            <a:avLst/>
          </a:prstGeom>
        </p:spPr>
      </p:pic>
      <p:graphicFrame>
        <p:nvGraphicFramePr>
          <p:cNvPr id="5" name="Table 4"/>
          <p:cNvGraphicFramePr>
            <a:graphicFrameLocks noGrp="1"/>
          </p:cNvGraphicFramePr>
          <p:nvPr/>
        </p:nvGraphicFramePr>
        <p:xfrm>
          <a:off x="357158" y="4572008"/>
          <a:ext cx="5053723" cy="2023007"/>
        </p:xfrm>
        <a:graphic>
          <a:graphicData uri="http://schemas.openxmlformats.org/drawingml/2006/table">
            <a:tbl>
              <a:tblPr firstRow="1" bandRow="1">
                <a:tableStyleId>{5C22544A-7EE6-4342-B048-85BDC9FD1C3A}</a:tableStyleId>
              </a:tblPr>
              <a:tblGrid>
                <a:gridCol w="1366344">
                  <a:extLst>
                    <a:ext uri="{9D8B030D-6E8A-4147-A177-3AD203B41FA5}">
                      <a16:colId xmlns:a16="http://schemas.microsoft.com/office/drawing/2014/main" val="20000"/>
                    </a:ext>
                  </a:extLst>
                </a:gridCol>
                <a:gridCol w="832068">
                  <a:extLst>
                    <a:ext uri="{9D8B030D-6E8A-4147-A177-3AD203B41FA5}">
                      <a16:colId xmlns:a16="http://schemas.microsoft.com/office/drawing/2014/main" val="20001"/>
                    </a:ext>
                  </a:extLst>
                </a:gridCol>
                <a:gridCol w="578069">
                  <a:extLst>
                    <a:ext uri="{9D8B030D-6E8A-4147-A177-3AD203B41FA5}">
                      <a16:colId xmlns:a16="http://schemas.microsoft.com/office/drawing/2014/main" val="20002"/>
                    </a:ext>
                  </a:extLst>
                </a:gridCol>
                <a:gridCol w="630621">
                  <a:extLst>
                    <a:ext uri="{9D8B030D-6E8A-4147-A177-3AD203B41FA5}">
                      <a16:colId xmlns:a16="http://schemas.microsoft.com/office/drawing/2014/main" val="20003"/>
                    </a:ext>
                  </a:extLst>
                </a:gridCol>
                <a:gridCol w="691931">
                  <a:extLst>
                    <a:ext uri="{9D8B030D-6E8A-4147-A177-3AD203B41FA5}">
                      <a16:colId xmlns:a16="http://schemas.microsoft.com/office/drawing/2014/main" val="20004"/>
                    </a:ext>
                  </a:extLst>
                </a:gridCol>
                <a:gridCol w="954690">
                  <a:extLst>
                    <a:ext uri="{9D8B030D-6E8A-4147-A177-3AD203B41FA5}">
                      <a16:colId xmlns:a16="http://schemas.microsoft.com/office/drawing/2014/main" val="20005"/>
                    </a:ext>
                  </a:extLst>
                </a:gridCol>
              </a:tblGrid>
              <a:tr h="317723">
                <a:tc rowSpan="2">
                  <a:txBody>
                    <a:bodyPr/>
                    <a:lstStyle/>
                    <a:p>
                      <a:r>
                        <a:rPr lang="en-US" sz="1600" dirty="0" err="1"/>
                        <a:t>Datastore</a:t>
                      </a:r>
                      <a:r>
                        <a:rPr lang="en-US" sz="1600" dirty="0"/>
                        <a:t> </a:t>
                      </a:r>
                    </a:p>
                  </a:txBody>
                  <a:tcPr anchor="ctr"/>
                </a:tc>
                <a:tc gridSpan="5">
                  <a:txBody>
                    <a:bodyPr/>
                    <a:lstStyle/>
                    <a:p>
                      <a:r>
                        <a:rPr lang="en-US" sz="1600" dirty="0"/>
                        <a:t>Transfer Manager Drivers </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6607">
                <a:tc vMerge="1">
                  <a:txBody>
                    <a:bodyPr/>
                    <a:lstStyle/>
                    <a:p>
                      <a:endParaRPr lang="en-US"/>
                    </a:p>
                  </a:txBody>
                  <a:tcPr/>
                </a:tc>
                <a:tc>
                  <a:txBody>
                    <a:bodyPr/>
                    <a:lstStyle/>
                    <a:p>
                      <a:r>
                        <a:rPr lang="en-US" sz="1600"/>
                        <a:t>shared </a:t>
                      </a:r>
                    </a:p>
                  </a:txBody>
                  <a:tcPr anchor="ctr"/>
                </a:tc>
                <a:tc>
                  <a:txBody>
                    <a:bodyPr/>
                    <a:lstStyle/>
                    <a:p>
                      <a:r>
                        <a:rPr lang="en-US" sz="1600"/>
                        <a:t>ssh </a:t>
                      </a:r>
                    </a:p>
                  </a:txBody>
                  <a:tcPr anchor="ctr"/>
                </a:tc>
                <a:tc>
                  <a:txBody>
                    <a:bodyPr/>
                    <a:lstStyle/>
                    <a:p>
                      <a:r>
                        <a:rPr lang="en-US" sz="1600" dirty="0" err="1"/>
                        <a:t>iscsi</a:t>
                      </a:r>
                      <a:r>
                        <a:rPr lang="en-US" sz="1600" dirty="0"/>
                        <a:t> </a:t>
                      </a:r>
                    </a:p>
                  </a:txBody>
                  <a:tcPr anchor="ctr"/>
                </a:tc>
                <a:tc>
                  <a:txBody>
                    <a:bodyPr/>
                    <a:lstStyle/>
                    <a:p>
                      <a:r>
                        <a:rPr lang="en-US" sz="1600" dirty="0" err="1"/>
                        <a:t>qcow</a:t>
                      </a:r>
                      <a:r>
                        <a:rPr lang="en-US" sz="1600" dirty="0"/>
                        <a:t> </a:t>
                      </a:r>
                    </a:p>
                  </a:txBody>
                  <a:tcPr anchor="ctr"/>
                </a:tc>
                <a:tc>
                  <a:txBody>
                    <a:bodyPr/>
                    <a:lstStyle/>
                    <a:p>
                      <a:r>
                        <a:rPr lang="en-US" sz="1600" dirty="0" err="1"/>
                        <a:t>vmware</a:t>
                      </a:r>
                      <a:r>
                        <a:rPr lang="en-US" sz="1600" dirty="0"/>
                        <a:t> </a:t>
                      </a:r>
                    </a:p>
                  </a:txBody>
                  <a:tcPr anchor="ctr"/>
                </a:tc>
                <a:extLst>
                  <a:ext uri="{0D108BD9-81ED-4DB2-BD59-A6C34878D82A}">
                    <a16:rowId xmlns:a16="http://schemas.microsoft.com/office/drawing/2014/main" val="10001"/>
                  </a:ext>
                </a:extLst>
              </a:tr>
              <a:tr h="317723">
                <a:tc>
                  <a:txBody>
                    <a:bodyPr/>
                    <a:lstStyle/>
                    <a:p>
                      <a:r>
                        <a:rPr lang="en-US" sz="1600"/>
                        <a:t>System </a:t>
                      </a:r>
                    </a:p>
                  </a:txBody>
                  <a:tcPr anchor="ctr"/>
                </a:tc>
                <a:tc>
                  <a:txBody>
                    <a:bodyPr/>
                    <a:lstStyle/>
                    <a:p>
                      <a:r>
                        <a:rPr lang="en-US" sz="1600" dirty="0"/>
                        <a:t>OK</a:t>
                      </a:r>
                    </a:p>
                  </a:txBody>
                  <a:tcPr anchor="ctr"/>
                </a:tc>
                <a:tc>
                  <a:txBody>
                    <a:bodyPr/>
                    <a:lstStyle/>
                    <a:p>
                      <a:r>
                        <a:rPr lang="en-US" sz="1600" dirty="0"/>
                        <a:t>OK</a:t>
                      </a:r>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extLst>
                  <a:ext uri="{0D108BD9-81ED-4DB2-BD59-A6C34878D82A}">
                    <a16:rowId xmlns:a16="http://schemas.microsoft.com/office/drawing/2014/main" val="10002"/>
                  </a:ext>
                </a:extLst>
              </a:tr>
              <a:tr h="317723">
                <a:tc>
                  <a:txBody>
                    <a:bodyPr/>
                    <a:lstStyle/>
                    <a:p>
                      <a:r>
                        <a:rPr lang="en-US" sz="1600"/>
                        <a:t>File-System </a:t>
                      </a:r>
                    </a:p>
                  </a:txBody>
                  <a:tcPr anchor="ctr"/>
                </a:tc>
                <a:tc>
                  <a:txBody>
                    <a:bodyPr/>
                    <a:lstStyle/>
                    <a:p>
                      <a:r>
                        <a:rPr lang="en-US" sz="1600" dirty="0"/>
                        <a:t>OK</a:t>
                      </a:r>
                    </a:p>
                  </a:txBody>
                  <a:tcPr anchor="ctr"/>
                </a:tc>
                <a:tc>
                  <a:txBody>
                    <a:bodyPr/>
                    <a:lstStyle/>
                    <a:p>
                      <a:r>
                        <a:rPr lang="en-US" sz="1600" dirty="0"/>
                        <a:t>OK</a:t>
                      </a:r>
                    </a:p>
                  </a:txBody>
                  <a:tcPr anchor="ctr"/>
                </a:tc>
                <a:tc>
                  <a:txBody>
                    <a:bodyPr/>
                    <a:lstStyle/>
                    <a:p>
                      <a:endParaRPr lang="en-US" sz="1600"/>
                    </a:p>
                  </a:txBody>
                  <a:tcPr anchor="ctr"/>
                </a:tc>
                <a:tc>
                  <a:txBody>
                    <a:bodyPr/>
                    <a:lstStyle/>
                    <a:p>
                      <a:r>
                        <a:rPr lang="en-US" sz="1600" dirty="0"/>
                        <a:t>OK</a:t>
                      </a:r>
                    </a:p>
                  </a:txBody>
                  <a:tcPr anchor="ctr"/>
                </a:tc>
                <a:tc>
                  <a:txBody>
                    <a:bodyPr/>
                    <a:lstStyle/>
                    <a:p>
                      <a:endParaRPr lang="en-US" sz="1600" dirty="0"/>
                    </a:p>
                  </a:txBody>
                  <a:tcPr anchor="ctr"/>
                </a:tc>
                <a:extLst>
                  <a:ext uri="{0D108BD9-81ED-4DB2-BD59-A6C34878D82A}">
                    <a16:rowId xmlns:a16="http://schemas.microsoft.com/office/drawing/2014/main" val="10003"/>
                  </a:ext>
                </a:extLst>
              </a:tr>
              <a:tr h="317723">
                <a:tc>
                  <a:txBody>
                    <a:bodyPr/>
                    <a:lstStyle/>
                    <a:p>
                      <a:r>
                        <a:rPr lang="en-US" sz="1600"/>
                        <a:t>iSCSI </a:t>
                      </a:r>
                    </a:p>
                  </a:txBody>
                  <a:tcPr anchor="ctr"/>
                </a:tc>
                <a:tc>
                  <a:txBody>
                    <a:bodyPr/>
                    <a:lstStyle/>
                    <a:p>
                      <a:endParaRPr lang="en-US" sz="1600" dirty="0"/>
                    </a:p>
                  </a:txBody>
                  <a:tcPr anchor="ctr"/>
                </a:tc>
                <a:tc>
                  <a:txBody>
                    <a:bodyPr/>
                    <a:lstStyle/>
                    <a:p>
                      <a:endParaRPr lang="en-US" sz="1600" dirty="0"/>
                    </a:p>
                  </a:txBody>
                  <a:tcPr anchor="ctr"/>
                </a:tc>
                <a:tc>
                  <a:txBody>
                    <a:bodyPr/>
                    <a:lstStyle/>
                    <a:p>
                      <a:r>
                        <a:rPr lang="en-US" sz="1600" dirty="0"/>
                        <a:t>OK</a:t>
                      </a:r>
                    </a:p>
                  </a:txBody>
                  <a:tcPr anchor="ctr"/>
                </a:tc>
                <a:tc>
                  <a:txBody>
                    <a:bodyPr/>
                    <a:lstStyle/>
                    <a:p>
                      <a:endParaRPr lang="en-US" sz="1600" dirty="0"/>
                    </a:p>
                  </a:txBody>
                  <a:tcPr anchor="ctr"/>
                </a:tc>
                <a:tc>
                  <a:txBody>
                    <a:bodyPr/>
                    <a:lstStyle/>
                    <a:p>
                      <a:endParaRPr lang="en-US" sz="1600" dirty="0"/>
                    </a:p>
                  </a:txBody>
                  <a:tcPr anchor="ctr"/>
                </a:tc>
                <a:extLst>
                  <a:ext uri="{0D108BD9-81ED-4DB2-BD59-A6C34878D82A}">
                    <a16:rowId xmlns:a16="http://schemas.microsoft.com/office/drawing/2014/main" val="10004"/>
                  </a:ext>
                </a:extLst>
              </a:tr>
              <a:tr h="317723">
                <a:tc>
                  <a:txBody>
                    <a:bodyPr/>
                    <a:lstStyle/>
                    <a:p>
                      <a:r>
                        <a:rPr lang="en-US" sz="1600" dirty="0"/>
                        <a:t>VMware </a:t>
                      </a:r>
                    </a:p>
                  </a:txBody>
                  <a:tcPr anchor="ctr"/>
                </a:tc>
                <a:tc>
                  <a:txBody>
                    <a:bodyPr/>
                    <a:lstStyle/>
                    <a:p>
                      <a:r>
                        <a:rPr lang="en-US" sz="1600" dirty="0"/>
                        <a:t>OK</a:t>
                      </a:r>
                    </a:p>
                  </a:txBody>
                  <a:tcPr anchor="ctr"/>
                </a:tc>
                <a:tc>
                  <a:txBody>
                    <a:bodyPr/>
                    <a:lstStyle/>
                    <a:p>
                      <a:r>
                        <a:rPr lang="en-US" sz="1600" dirty="0"/>
                        <a:t>OK</a:t>
                      </a:r>
                    </a:p>
                  </a:txBody>
                  <a:tcPr anchor="ctr"/>
                </a:tc>
                <a:tc>
                  <a:txBody>
                    <a:bodyPr/>
                    <a:lstStyle/>
                    <a:p>
                      <a:endParaRPr lang="en-US" sz="1600"/>
                    </a:p>
                  </a:txBody>
                  <a:tcPr anchor="ctr"/>
                </a:tc>
                <a:tc>
                  <a:txBody>
                    <a:bodyPr/>
                    <a:lstStyle/>
                    <a:p>
                      <a:endParaRPr lang="en-US" sz="1600"/>
                    </a:p>
                  </a:txBody>
                  <a:tcPr anchor="ctr"/>
                </a:tc>
                <a:tc>
                  <a:txBody>
                    <a:bodyPr/>
                    <a:lstStyle/>
                    <a:p>
                      <a:r>
                        <a:rPr lang="en-US" sz="1600" dirty="0"/>
                        <a:t>OK</a:t>
                      </a:r>
                    </a:p>
                  </a:txBody>
                  <a:tcPr anchor="ctr"/>
                </a:tc>
                <a:extLst>
                  <a:ext uri="{0D108BD9-81ED-4DB2-BD59-A6C34878D82A}">
                    <a16:rowId xmlns:a16="http://schemas.microsoft.com/office/drawing/2014/main" val="10005"/>
                  </a:ext>
                </a:extLst>
              </a:tr>
            </a:tbl>
          </a:graphicData>
        </a:graphic>
      </p:graphicFrame>
      <p:grpSp>
        <p:nvGrpSpPr>
          <p:cNvPr id="6" name="Group 24"/>
          <p:cNvGrpSpPr/>
          <p:nvPr/>
        </p:nvGrpSpPr>
        <p:grpSpPr>
          <a:xfrm>
            <a:off x="5505071" y="4747921"/>
            <a:ext cx="1112345" cy="1541518"/>
            <a:chOff x="5631793" y="4992414"/>
            <a:chExt cx="1112345" cy="1541518"/>
          </a:xfrm>
        </p:grpSpPr>
        <p:cxnSp>
          <p:nvCxnSpPr>
            <p:cNvPr id="11" name="Elbow Connector 10"/>
            <p:cNvCxnSpPr/>
            <p:nvPr/>
          </p:nvCxnSpPr>
          <p:spPr>
            <a:xfrm flipV="1">
              <a:off x="5631793" y="4992414"/>
              <a:ext cx="1112345" cy="38537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flipV="1">
              <a:off x="5631793" y="4992414"/>
              <a:ext cx="1112345" cy="78827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p:nvPr/>
          </p:nvCxnSpPr>
          <p:spPr>
            <a:xfrm rot="5400000" flipH="1" flipV="1">
              <a:off x="5531070" y="5881414"/>
              <a:ext cx="753241" cy="551796"/>
            </a:xfrm>
            <a:prstGeom prst="bentConnector3">
              <a:avLst>
                <a:gd name="adj1" fmla="val -1163"/>
              </a:avLst>
            </a:prstGeom>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a:off x="5500694" y="5904303"/>
            <a:ext cx="1112346" cy="8759"/>
          </a:xfrm>
          <a:prstGeom prst="straightConnector1">
            <a:avLst/>
          </a:prstGeom>
          <a:ln>
            <a:prstDash val="dash"/>
            <a:tailEnd type="arrow"/>
          </a:ln>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6613040" y="4286256"/>
            <a:ext cx="2399862" cy="923330"/>
          </a:xfrm>
          <a:prstGeom prst="rect">
            <a:avLst/>
          </a:prstGeom>
          <a:noFill/>
        </p:spPr>
        <p:txBody>
          <a:bodyPr wrap="square" rtlCol="0">
            <a:spAutoFit/>
          </a:bodyPr>
          <a:lstStyle/>
          <a:p>
            <a:r>
              <a:rPr lang="en-US" dirty="0">
                <a:solidFill>
                  <a:schemeClr val="tx2"/>
                </a:solidFill>
              </a:rPr>
              <a:t>Virtual machines and their images are represented as files</a:t>
            </a:r>
          </a:p>
        </p:txBody>
      </p:sp>
      <p:sp>
        <p:nvSpPr>
          <p:cNvPr id="29" name="TextBox 28"/>
          <p:cNvSpPr txBox="1"/>
          <p:nvPr/>
        </p:nvSpPr>
        <p:spPr>
          <a:xfrm>
            <a:off x="6617416" y="5201719"/>
            <a:ext cx="2399862" cy="1200329"/>
          </a:xfrm>
          <a:prstGeom prst="rect">
            <a:avLst/>
          </a:prstGeom>
          <a:noFill/>
        </p:spPr>
        <p:txBody>
          <a:bodyPr wrap="square" rtlCol="0">
            <a:spAutoFit/>
          </a:bodyPr>
          <a:lstStyle/>
          <a:p>
            <a:r>
              <a:rPr lang="en-US" dirty="0">
                <a:solidFill>
                  <a:schemeClr val="accent2"/>
                </a:solidFill>
              </a:rPr>
              <a:t>Virtual machines and their images are represented as block devices (just like a disk)</a:t>
            </a:r>
          </a:p>
        </p:txBody>
      </p:sp>
      <p:sp>
        <p:nvSpPr>
          <p:cNvPr id="3" name="TextBox 2"/>
          <p:cNvSpPr txBox="1"/>
          <p:nvPr/>
        </p:nvSpPr>
        <p:spPr>
          <a:xfrm>
            <a:off x="0" y="-26988"/>
            <a:ext cx="968021" cy="369332"/>
          </a:xfrm>
          <a:prstGeom prst="rect">
            <a:avLst/>
          </a:prstGeom>
          <a:noFill/>
        </p:spPr>
        <p:txBody>
          <a:bodyPr wrap="none" rtlCol="0">
            <a:spAutoFit/>
          </a:bodyPr>
          <a:lstStyle/>
          <a:p>
            <a:r>
              <a:rPr lang="en-US" i="1" dirty="0">
                <a:solidFill>
                  <a:srgbClr val="1F497D"/>
                </a:solidFill>
              </a:rPr>
              <a:t>Storage</a:t>
            </a:r>
          </a:p>
        </p:txBody>
      </p:sp>
    </p:spTree>
    <p:extLst>
      <p:ext uri="{BB962C8B-B14F-4D97-AF65-F5344CB8AC3E}">
        <p14:creationId xmlns:p14="http://schemas.microsoft.com/office/powerpoint/2010/main" val="130194079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IN" dirty="0"/>
          </a:p>
        </p:txBody>
      </p:sp>
      <p:sp>
        <p:nvSpPr>
          <p:cNvPr id="2" name="Title 1"/>
          <p:cNvSpPr>
            <a:spLocks noGrp="1"/>
          </p:cNvSpPr>
          <p:nvPr>
            <p:ph type="title" idx="4294967295"/>
          </p:nvPr>
        </p:nvSpPr>
        <p:spPr>
          <a:xfrm>
            <a:off x="-14288" y="642918"/>
            <a:ext cx="9158288" cy="836613"/>
          </a:xfrm>
        </p:spPr>
        <p:txBody>
          <a:bodyPr>
            <a:noAutofit/>
          </a:bodyPr>
          <a:lstStyle/>
          <a:p>
            <a:pPr marL="342900" indent="-342900"/>
            <a:r>
              <a:rPr lang="en-US" sz="2800" dirty="0">
                <a:solidFill>
                  <a:srgbClr val="32425D"/>
                </a:solidFill>
              </a:rPr>
              <a:t>System </a:t>
            </a:r>
            <a:r>
              <a:rPr lang="en-US" sz="2800" dirty="0" err="1">
                <a:solidFill>
                  <a:srgbClr val="32425D"/>
                </a:solidFill>
              </a:rPr>
              <a:t>Datastore</a:t>
            </a:r>
            <a:r>
              <a:rPr lang="en-US" sz="2800" dirty="0">
                <a:solidFill>
                  <a:srgbClr val="32425D"/>
                </a:solidFill>
              </a:rPr>
              <a:t> with Shared Transfer Manager Driver</a:t>
            </a:r>
            <a:endParaRPr lang="en-US" sz="2800" b="0" dirty="0">
              <a:solidFill>
                <a:srgbClr val="32425D"/>
              </a:solidFill>
            </a:endParaRPr>
          </a:p>
        </p:txBody>
      </p:sp>
      <p:grpSp>
        <p:nvGrpSpPr>
          <p:cNvPr id="3" name="Group 2"/>
          <p:cNvGrpSpPr/>
          <p:nvPr/>
        </p:nvGrpSpPr>
        <p:grpSpPr>
          <a:xfrm>
            <a:off x="1158109" y="2060850"/>
            <a:ext cx="6819900" cy="4292600"/>
            <a:chOff x="1158109" y="2338121"/>
            <a:chExt cx="6819900" cy="4292600"/>
          </a:xfrm>
        </p:grpSpPr>
        <p:pic>
          <p:nvPicPr>
            <p:cNvPr id="4" name="Picture 3"/>
            <p:cNvPicPr>
              <a:picLocks noChangeAspect="1"/>
            </p:cNvPicPr>
            <p:nvPr/>
          </p:nvPicPr>
          <p:blipFill>
            <a:blip r:embed="rId2"/>
            <a:stretch>
              <a:fillRect/>
            </a:stretch>
          </p:blipFill>
          <p:spPr>
            <a:xfrm>
              <a:off x="1158109" y="2338121"/>
              <a:ext cx="6819900" cy="4292600"/>
            </a:xfrm>
            <a:prstGeom prst="rect">
              <a:avLst/>
            </a:prstGeom>
          </p:spPr>
        </p:pic>
        <p:sp>
          <p:nvSpPr>
            <p:cNvPr id="8" name="TextBox 7"/>
            <p:cNvSpPr txBox="1"/>
            <p:nvPr/>
          </p:nvSpPr>
          <p:spPr>
            <a:xfrm>
              <a:off x="2320001" y="2405871"/>
              <a:ext cx="1031051" cy="584776"/>
            </a:xfrm>
            <a:prstGeom prst="rect">
              <a:avLst/>
            </a:prstGeom>
            <a:noFill/>
          </p:spPr>
          <p:txBody>
            <a:bodyPr wrap="none" rtlCol="0">
              <a:spAutoFit/>
            </a:bodyPr>
            <a:lstStyle/>
            <a:p>
              <a:pPr algn="ctr"/>
              <a:r>
                <a:rPr lang="en-US" sz="1600" b="1" dirty="0">
                  <a:solidFill>
                    <a:srgbClr val="FF0000"/>
                  </a:solidFill>
                </a:rPr>
                <a:t>System</a:t>
              </a:r>
            </a:p>
            <a:p>
              <a:r>
                <a:rPr lang="en-US" sz="1600" b="1" dirty="0" err="1">
                  <a:solidFill>
                    <a:srgbClr val="FF0000"/>
                  </a:solidFill>
                </a:rPr>
                <a:t>Datastore</a:t>
              </a:r>
              <a:endParaRPr lang="en-US" sz="1600" b="1" dirty="0">
                <a:solidFill>
                  <a:srgbClr val="FF0000"/>
                </a:solidFill>
              </a:endParaRPr>
            </a:p>
          </p:txBody>
        </p:sp>
      </p:grpSp>
      <p:sp>
        <p:nvSpPr>
          <p:cNvPr id="9" name="TextBox 8"/>
          <p:cNvSpPr txBox="1"/>
          <p:nvPr/>
        </p:nvSpPr>
        <p:spPr>
          <a:xfrm>
            <a:off x="0" y="-26988"/>
            <a:ext cx="968021" cy="369332"/>
          </a:xfrm>
          <a:prstGeom prst="rect">
            <a:avLst/>
          </a:prstGeom>
          <a:noFill/>
        </p:spPr>
        <p:txBody>
          <a:bodyPr wrap="none" rtlCol="0">
            <a:spAutoFit/>
          </a:bodyPr>
          <a:lstStyle/>
          <a:p>
            <a:r>
              <a:rPr lang="en-US" i="1" dirty="0">
                <a:solidFill>
                  <a:srgbClr val="1F497D"/>
                </a:solidFill>
              </a:rPr>
              <a:t>Storage</a:t>
            </a:r>
          </a:p>
        </p:txBody>
      </p:sp>
    </p:spTree>
    <p:extLst>
      <p:ext uri="{BB962C8B-B14F-4D97-AF65-F5344CB8AC3E}">
        <p14:creationId xmlns:p14="http://schemas.microsoft.com/office/powerpoint/2010/main" val="4022603359"/>
      </p:ext>
    </p:extLst>
  </p:cSld>
  <p:clrMapOvr>
    <a:masterClrMapping/>
  </p:clrMapOvr>
  <p:transition spd="med"/>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304800" y="1493838"/>
            <a:ext cx="8229600" cy="4525962"/>
          </a:xfrm>
        </p:spPr>
        <p:txBody>
          <a:bodyPr/>
          <a:lstStyle/>
          <a:p>
            <a:pPr fontAlgn="base">
              <a:spcAft>
                <a:spcPct val="0"/>
              </a:spcAft>
            </a:pPr>
            <a:r>
              <a:rPr lang="en-US" dirty="0">
                <a:latin typeface="Arial" charset="0"/>
                <a:cs typeface="Arial" charset="0"/>
              </a:rPr>
              <a:t>      So CLOUD requires managing…… </a:t>
            </a:r>
          </a:p>
          <a:p>
            <a:pPr fontAlgn="base">
              <a:spcAft>
                <a:spcPct val="0"/>
              </a:spcAft>
            </a:pPr>
            <a:r>
              <a:rPr lang="en-US" dirty="0">
                <a:latin typeface="Arial" charset="0"/>
                <a:cs typeface="Arial" charset="0"/>
              </a:rPr>
              <a:t>                                                But what will you manage</a:t>
            </a:r>
          </a:p>
          <a:p>
            <a:pPr fontAlgn="base">
              <a:spcAft>
                <a:spcPct val="0"/>
              </a:spcAft>
              <a:buFont typeface="Arial" charset="0"/>
              <a:buChar char="•"/>
            </a:pPr>
            <a:endParaRPr lang="en-US" dirty="0">
              <a:latin typeface="Arial" charset="0"/>
              <a:cs typeface="Arial" charset="0"/>
            </a:endParaRPr>
          </a:p>
        </p:txBody>
      </p:sp>
      <p:sp>
        <p:nvSpPr>
          <p:cNvPr id="3" name="Content Placeholder 2"/>
          <p:cNvSpPr>
            <a:spLocks noGrp="1"/>
          </p:cNvSpPr>
          <p:nvPr>
            <p:ph sz="quarter" idx="10"/>
          </p:nvPr>
        </p:nvSpPr>
        <p:spPr/>
        <p:txBody>
          <a:bodyPr/>
          <a:lstStyle/>
          <a:p>
            <a:pPr>
              <a:defRPr/>
            </a:pPr>
            <a:r>
              <a:rPr lang="en-US" dirty="0"/>
              <a:t>Introduction</a:t>
            </a:r>
          </a:p>
        </p:txBody>
      </p:sp>
      <p:pic>
        <p:nvPicPr>
          <p:cNvPr id="14340" name="Picture 2" descr="http://t1.gstatic.com/images?q=tbn:ANd9GcTM4NkncVRwm30ieXyKbH67HkSpXWRjZ_DlAOAnXcVXjMPgB4j3"/>
          <p:cNvPicPr>
            <a:picLocks noChangeAspect="1" noChangeArrowheads="1"/>
          </p:cNvPicPr>
          <p:nvPr/>
        </p:nvPicPr>
        <p:blipFill>
          <a:blip r:embed="rId2"/>
          <a:srcRect/>
          <a:stretch>
            <a:fillRect/>
          </a:stretch>
        </p:blipFill>
        <p:spPr bwMode="auto">
          <a:xfrm>
            <a:off x="304800" y="2895600"/>
            <a:ext cx="2824163" cy="1981200"/>
          </a:xfrm>
          <a:prstGeom prst="rect">
            <a:avLst/>
          </a:prstGeom>
          <a:noFill/>
          <a:ln w="9525">
            <a:noFill/>
            <a:miter lim="800000"/>
            <a:headEnd/>
            <a:tailEnd/>
          </a:ln>
        </p:spPr>
      </p:pic>
      <p:pic>
        <p:nvPicPr>
          <p:cNvPr id="14341" name="Picture 2" descr="http://pubs.sciepub.com/ajis/2/1/1/image/fig3.png"/>
          <p:cNvPicPr>
            <a:picLocks noChangeAspect="1" noChangeArrowheads="1"/>
          </p:cNvPicPr>
          <p:nvPr/>
        </p:nvPicPr>
        <p:blipFill>
          <a:blip r:embed="rId3"/>
          <a:srcRect/>
          <a:stretch>
            <a:fillRect/>
          </a:stretch>
        </p:blipFill>
        <p:spPr bwMode="auto">
          <a:xfrm>
            <a:off x="3962400" y="2286000"/>
            <a:ext cx="3314700" cy="3067050"/>
          </a:xfrm>
          <a:prstGeom prst="rect">
            <a:avLst/>
          </a:prstGeom>
          <a:noFill/>
          <a:ln w="9525">
            <a:noFill/>
            <a:miter lim="800000"/>
            <a:headEnd/>
            <a:tailEnd/>
          </a:ln>
        </p:spPr>
      </p:pic>
      <p:sp>
        <p:nvSpPr>
          <p:cNvPr id="6" name="Right Arrow 5"/>
          <p:cNvSpPr/>
          <p:nvPr/>
        </p:nvSpPr>
        <p:spPr>
          <a:xfrm>
            <a:off x="3048000" y="3352800"/>
            <a:ext cx="6858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16" descr="Image result for cartoon man"/>
          <p:cNvPicPr>
            <a:picLocks noChangeAspect="1" noChangeArrowheads="1"/>
          </p:cNvPicPr>
          <p:nvPr/>
        </p:nvPicPr>
        <p:blipFill>
          <a:blip r:embed="rId4"/>
          <a:srcRect/>
          <a:stretch>
            <a:fillRect/>
          </a:stretch>
        </p:blipFill>
        <p:spPr bwMode="auto">
          <a:xfrm>
            <a:off x="214282" y="1357298"/>
            <a:ext cx="632047" cy="1142984"/>
          </a:xfrm>
          <a:prstGeom prst="rect">
            <a:avLst/>
          </a:prstGeom>
          <a:noFill/>
        </p:spPr>
      </p:pic>
      <p:pic>
        <p:nvPicPr>
          <p:cNvPr id="8" name="Picture 18" descr="Image result for cartoon wise man"/>
          <p:cNvPicPr>
            <a:picLocks noChangeAspect="1" noChangeArrowheads="1"/>
          </p:cNvPicPr>
          <p:nvPr/>
        </p:nvPicPr>
        <p:blipFill>
          <a:blip r:embed="rId5"/>
          <a:srcRect/>
          <a:stretch>
            <a:fillRect/>
          </a:stretch>
        </p:blipFill>
        <p:spPr bwMode="auto">
          <a:xfrm>
            <a:off x="7929586" y="1571612"/>
            <a:ext cx="828676" cy="11430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341"/>
                                        </p:tgtEl>
                                        <p:attrNameLst>
                                          <p:attrName>style.visibility</p:attrName>
                                        </p:attrNameLst>
                                      </p:cBhvr>
                                      <p:to>
                                        <p:strVal val="visible"/>
                                      </p:to>
                                    </p:set>
                                    <p:anim calcmode="lin" valueType="num">
                                      <p:cBhvr additive="base">
                                        <p:cTn id="12" dur="1000" fill="hold"/>
                                        <p:tgtEl>
                                          <p:spTgt spid="14341"/>
                                        </p:tgtEl>
                                        <p:attrNameLst>
                                          <p:attrName>ppt_x</p:attrName>
                                        </p:attrNameLst>
                                      </p:cBhvr>
                                      <p:tavLst>
                                        <p:tav tm="0">
                                          <p:val>
                                            <p:strVal val="#ppt_x"/>
                                          </p:val>
                                        </p:tav>
                                        <p:tav tm="100000">
                                          <p:val>
                                            <p:strVal val="#ppt_x"/>
                                          </p:val>
                                        </p:tav>
                                      </p:tavLst>
                                    </p:anim>
                                    <p:anim calcmode="lin" valueType="num">
                                      <p:cBhvr additive="base">
                                        <p:cTn id="13" dur="1000" fill="hold"/>
                                        <p:tgtEl>
                                          <p:spTgt spid="14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4290" y="1720850"/>
            <a:ext cx="9158289" cy="3421412"/>
          </a:xfrm>
          <a:prstGeom prst="rect">
            <a:avLst/>
          </a:prstGeom>
          <a:noFill/>
          <a:ln w="9525">
            <a:noFill/>
            <a:round/>
            <a:headEnd/>
            <a:tailEnd/>
          </a:ln>
          <a:effectLst/>
        </p:spPr>
        <p:txBody>
          <a:bodyPr lIns="0" tIns="19201" rIns="0" bIns="0">
            <a:prstTxWarp prst="textNoShape">
              <a:avLst/>
            </a:prstTxWarp>
          </a:bodyPr>
          <a:lstStyle/>
          <a:p>
            <a:pPr marL="326172" indent="-293764">
              <a:spcAft>
                <a:spcPts val="1032"/>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sz="2000" b="1" i="1" dirty="0">
                <a:solidFill>
                  <a:srgbClr val="333333"/>
                </a:solidFill>
                <a:ea typeface="Bitstream Vera Sans" charset="0"/>
                <a:cs typeface="Bitstream Vera Sans" charset="0"/>
              </a:rPr>
              <a:t>Image Repository (system </a:t>
            </a:r>
            <a:r>
              <a:rPr lang="en-US" sz="2000" b="1" i="1" dirty="0" err="1">
                <a:solidFill>
                  <a:srgbClr val="333333"/>
                </a:solidFill>
                <a:ea typeface="Bitstream Vera Sans" charset="0"/>
                <a:cs typeface="Bitstream Vera Sans" charset="0"/>
              </a:rPr>
              <a:t>datastore</a:t>
            </a:r>
            <a:r>
              <a:rPr lang="en-US" sz="2000" b="1" i="1" dirty="0">
                <a:solidFill>
                  <a:srgbClr val="333333"/>
                </a:solidFill>
                <a:ea typeface="Bitstream Vera Sans" charset="0"/>
                <a:cs typeface="Bitstream Vera Sans" charset="0"/>
              </a:rPr>
              <a:t>): </a:t>
            </a:r>
            <a:r>
              <a:rPr lang="en-US" sz="2000" dirty="0">
                <a:solidFill>
                  <a:srgbClr val="333333"/>
                </a:solidFill>
                <a:ea typeface="Bitstream Vera Sans" charset="0"/>
                <a:cs typeface="Bitstream Vera Sans" charset="0"/>
              </a:rPr>
              <a:t>Any storage medium for the VM images (usually a high performing SAN)</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OpenNebula supports multiple back-ends (e.g. LVM for fast cloning)</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The front-end must have access to the repository</a:t>
            </a:r>
          </a:p>
          <a:p>
            <a:pPr marL="326172" indent="-293764">
              <a:spcAft>
                <a:spcPts val="1032"/>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sz="2000" b="1" i="1" dirty="0">
                <a:solidFill>
                  <a:srgbClr val="333333"/>
                </a:solidFill>
                <a:ea typeface="Bitstream Vera Sans" charset="0"/>
                <a:cs typeface="Bitstream Vera Sans" charset="0"/>
              </a:rPr>
              <a:t>VM Directory: </a:t>
            </a:r>
            <a:r>
              <a:rPr lang="en-US" sz="2000" dirty="0">
                <a:solidFill>
                  <a:srgbClr val="333333"/>
                </a:solidFill>
                <a:ea typeface="Bitstream Vera Sans" charset="0"/>
                <a:cs typeface="Bitstream Vera Sans" charset="0"/>
              </a:rPr>
              <a:t>The home of the VM in the cluster node</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Stores checkpoints, description files and VM disks</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Actual operations over the VM directory depends on the storage medium </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Should be shared for live-migrations</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You can go on without a shared FS and use the SSH back-end</a:t>
            </a:r>
          </a:p>
          <a:p>
            <a:pPr marL="717857" lvl="1" indent="-260644">
              <a:spcAft>
                <a:spcPts val="771"/>
              </a:spcAft>
              <a:buSzPct val="75000"/>
              <a:buFont typeface="Symbol"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333333"/>
                </a:solidFill>
                <a:ea typeface="Bitstream Vera Sans" charset="0"/>
                <a:cs typeface="Bitstream Vera Sans" charset="0"/>
              </a:rPr>
              <a:t>Defaults to $ONE_LOCATION/</a:t>
            </a:r>
            <a:r>
              <a:rPr lang="en-US" dirty="0" err="1">
                <a:solidFill>
                  <a:srgbClr val="333333"/>
                </a:solidFill>
                <a:ea typeface="Bitstream Vera Sans" charset="0"/>
                <a:cs typeface="Bitstream Vera Sans" charset="0"/>
              </a:rPr>
              <a:t>var</a:t>
            </a:r>
            <a:r>
              <a:rPr lang="en-US" dirty="0">
                <a:solidFill>
                  <a:srgbClr val="333333"/>
                </a:solidFill>
                <a:ea typeface="Bitstream Vera Sans" charset="0"/>
                <a:cs typeface="Bitstream Vera Sans" charset="0"/>
              </a:rPr>
              <a:t>/$VM_ID</a:t>
            </a:r>
          </a:p>
        </p:txBody>
      </p:sp>
      <p:sp>
        <p:nvSpPr>
          <p:cNvPr id="16387" name="Rectangle 3"/>
          <p:cNvSpPr>
            <a:spLocks noChangeArrowheads="1"/>
          </p:cNvSpPr>
          <p:nvPr/>
        </p:nvSpPr>
        <p:spPr bwMode="auto">
          <a:xfrm>
            <a:off x="-14288" y="5570504"/>
            <a:ext cx="9158288" cy="1262095"/>
          </a:xfrm>
          <a:prstGeom prst="rect">
            <a:avLst/>
          </a:prstGeom>
          <a:solidFill>
            <a:srgbClr val="E6E6FF"/>
          </a:solidFill>
          <a:ln w="9525">
            <a:solidFill>
              <a:srgbClr val="000000"/>
            </a:solidFill>
            <a:prstDash val="sysDot"/>
            <a:round/>
            <a:headEnd/>
            <a:tailEnd/>
          </a:ln>
          <a:effectLst/>
        </p:spPr>
        <p:txBody>
          <a:bodyPr lIns="81639" tIns="105510" rIns="81639" bIns="91109">
            <a:prstTxWarp prst="textNoShape">
              <a:avLst/>
            </a:prstTxWarp>
          </a:bodyPr>
          <a:lstStyle/>
          <a:p>
            <a:pPr algn="just">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Bitstream Vera Sans" charset="0"/>
                <a:cs typeface="Bitstream Vera Sans" charset="0"/>
              </a:rPr>
              <a:t>    </a:t>
            </a:r>
            <a:r>
              <a:rPr lang="en-US" b="1" i="1" dirty="0">
                <a:solidFill>
                  <a:srgbClr val="000000"/>
                </a:solidFill>
                <a:ea typeface="Bitstream Vera Sans" charset="0"/>
                <a:cs typeface="Bitstream Vera Sans" charset="0"/>
              </a:rPr>
              <a:t>Dimensioning the Storage... </a:t>
            </a:r>
            <a:r>
              <a:rPr lang="en-US" dirty="0">
                <a:solidFill>
                  <a:srgbClr val="000000"/>
                </a:solidFill>
                <a:ea typeface="Bitstream Vera Sans" charset="0"/>
                <a:cs typeface="Bitstream Vera Sans" charset="0"/>
              </a:rPr>
              <a:t>Example: A 64 core cluster will typically run around 80VMs, each VM will require an average of 10GB of disk space. So you will need ~800GB for /</a:t>
            </a:r>
            <a:r>
              <a:rPr lang="en-US" dirty="0" err="1">
                <a:solidFill>
                  <a:srgbClr val="000000"/>
                </a:solidFill>
                <a:ea typeface="Bitstream Vera Sans" charset="0"/>
                <a:cs typeface="Bitstream Vera Sans" charset="0"/>
              </a:rPr>
              <a:t>srv</a:t>
            </a:r>
            <a:r>
              <a:rPr lang="en-US" dirty="0">
                <a:solidFill>
                  <a:srgbClr val="000000"/>
                </a:solidFill>
                <a:ea typeface="Bitstream Vera Sans" charset="0"/>
                <a:cs typeface="Bitstream Vera Sans" charset="0"/>
              </a:rPr>
              <a:t>/cloud/one, you will also want to store 10-15 master images so ~200GB for /</a:t>
            </a:r>
            <a:r>
              <a:rPr lang="en-US" dirty="0" err="1">
                <a:solidFill>
                  <a:srgbClr val="000000"/>
                </a:solidFill>
                <a:ea typeface="Bitstream Vera Sans" charset="0"/>
                <a:cs typeface="Bitstream Vera Sans" charset="0"/>
              </a:rPr>
              <a:t>srv</a:t>
            </a:r>
            <a:r>
              <a:rPr lang="en-US" dirty="0">
                <a:solidFill>
                  <a:srgbClr val="000000"/>
                </a:solidFill>
                <a:ea typeface="Bitstream Vera Sans" charset="0"/>
                <a:cs typeface="Bitstream Vera Sans" charset="0"/>
              </a:rPr>
              <a:t>/cloud/images. A 1TB /</a:t>
            </a:r>
            <a:r>
              <a:rPr lang="en-US" dirty="0" err="1">
                <a:solidFill>
                  <a:srgbClr val="000000"/>
                </a:solidFill>
                <a:ea typeface="Bitstream Vera Sans" charset="0"/>
                <a:cs typeface="Bitstream Vera Sans" charset="0"/>
              </a:rPr>
              <a:t>srv</a:t>
            </a:r>
            <a:r>
              <a:rPr lang="en-US" dirty="0">
                <a:solidFill>
                  <a:srgbClr val="000000"/>
                </a:solidFill>
                <a:ea typeface="Bitstream Vera Sans" charset="0"/>
                <a:cs typeface="Bitstream Vera Sans" charset="0"/>
              </a:rPr>
              <a:t>/cloud will be enough for this example setup. </a:t>
            </a:r>
          </a:p>
        </p:txBody>
      </p:sp>
      <p:pic>
        <p:nvPicPr>
          <p:cNvPr id="16388" name="Picture 4"/>
          <p:cNvPicPr>
            <a:picLocks noChangeAspect="1" noChangeArrowheads="1"/>
          </p:cNvPicPr>
          <p:nvPr/>
        </p:nvPicPr>
        <p:blipFill>
          <a:blip r:embed="rId3"/>
          <a:srcRect/>
          <a:stretch>
            <a:fillRect/>
          </a:stretch>
        </p:blipFill>
        <p:spPr bwMode="auto">
          <a:xfrm>
            <a:off x="17215" y="5721196"/>
            <a:ext cx="216000" cy="216023"/>
          </a:xfrm>
          <a:prstGeom prst="rect">
            <a:avLst/>
          </a:prstGeom>
          <a:noFill/>
          <a:ln w="9525">
            <a:noFill/>
            <a:round/>
            <a:headEnd/>
            <a:tailEnd/>
          </a:ln>
          <a:effectLst/>
        </p:spPr>
      </p:pic>
      <p:sp>
        <p:nvSpPr>
          <p:cNvPr id="7" name="Title 1"/>
          <p:cNvSpPr>
            <a:spLocks noGrp="1"/>
          </p:cNvSpPr>
          <p:nvPr>
            <p:ph type="title" idx="4294967295"/>
          </p:nvPr>
        </p:nvSpPr>
        <p:spPr>
          <a:xfrm>
            <a:off x="-36513" y="714356"/>
            <a:ext cx="9180513" cy="503237"/>
          </a:xfrm>
        </p:spPr>
        <p:txBody>
          <a:bodyPr>
            <a:noAutofit/>
          </a:bodyPr>
          <a:lstStyle/>
          <a:p>
            <a:r>
              <a:rPr lang="en-US" sz="3200" dirty="0">
                <a:solidFill>
                  <a:srgbClr val="1F497D"/>
                </a:solidFill>
                <a:ea typeface="Bitstream Vera Sans" charset="0"/>
                <a:cs typeface="Bitstream Vera Sans" charset="0"/>
              </a:rPr>
              <a:t>Preparing the storage for a simple private cloud</a:t>
            </a:r>
            <a:endParaRPr lang="en-US" sz="3200" dirty="0">
              <a:solidFill>
                <a:srgbClr val="1F497D"/>
              </a:solidFill>
            </a:endParaRPr>
          </a:p>
        </p:txBody>
      </p:sp>
      <p:sp>
        <p:nvSpPr>
          <p:cNvPr id="10" name="TextBox 9"/>
          <p:cNvSpPr txBox="1"/>
          <p:nvPr/>
        </p:nvSpPr>
        <p:spPr>
          <a:xfrm>
            <a:off x="0" y="-26988"/>
            <a:ext cx="968021" cy="369332"/>
          </a:xfrm>
          <a:prstGeom prst="rect">
            <a:avLst/>
          </a:prstGeom>
          <a:noFill/>
        </p:spPr>
        <p:txBody>
          <a:bodyPr wrap="none" rtlCol="0">
            <a:spAutoFit/>
          </a:bodyPr>
          <a:lstStyle/>
          <a:p>
            <a:r>
              <a:rPr lang="en-US" i="1" dirty="0">
                <a:solidFill>
                  <a:srgbClr val="1F497D"/>
                </a:solidFill>
              </a:rPr>
              <a:t>Storage</a:t>
            </a:r>
          </a:p>
        </p:txBody>
      </p:sp>
    </p:spTree>
    <p:extLst>
      <p:ext uri="{BB962C8B-B14F-4D97-AF65-F5344CB8AC3E}">
        <p14:creationId xmlns:p14="http://schemas.microsoft.com/office/powerpoint/2010/main" val="42226847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srcRect/>
          <a:stretch>
            <a:fillRect/>
          </a:stretch>
        </p:blipFill>
        <p:spPr bwMode="auto">
          <a:xfrm>
            <a:off x="6503097" y="1720850"/>
            <a:ext cx="2663128" cy="5137150"/>
          </a:xfrm>
          <a:prstGeom prst="rect">
            <a:avLst/>
          </a:prstGeom>
          <a:noFill/>
          <a:ln w="9525">
            <a:noFill/>
            <a:round/>
            <a:headEnd/>
            <a:tailEnd/>
          </a:ln>
          <a:effectLst/>
        </p:spPr>
      </p:pic>
      <p:sp>
        <p:nvSpPr>
          <p:cNvPr id="7" name="Title 1"/>
          <p:cNvSpPr>
            <a:spLocks noGrp="1"/>
          </p:cNvSpPr>
          <p:nvPr>
            <p:ph type="title" idx="4294967295"/>
          </p:nvPr>
        </p:nvSpPr>
        <p:spPr>
          <a:xfrm>
            <a:off x="0" y="714356"/>
            <a:ext cx="9158288" cy="503237"/>
          </a:xfrm>
        </p:spPr>
        <p:txBody>
          <a:bodyPr>
            <a:normAutofit fontScale="90000"/>
          </a:bodyPr>
          <a:lstStyle/>
          <a:p>
            <a:r>
              <a:rPr lang="en-US" dirty="0">
                <a:solidFill>
                  <a:schemeClr val="tx1"/>
                </a:solidFill>
              </a:rPr>
              <a:t>Networking for private clouds</a:t>
            </a:r>
          </a:p>
        </p:txBody>
      </p:sp>
      <p:sp>
        <p:nvSpPr>
          <p:cNvPr id="9" name="Text Box 3"/>
          <p:cNvSpPr txBox="1">
            <a:spLocks noChangeArrowheads="1"/>
          </p:cNvSpPr>
          <p:nvPr/>
        </p:nvSpPr>
        <p:spPr bwMode="auto">
          <a:xfrm>
            <a:off x="-14288" y="1815682"/>
            <a:ext cx="6517386" cy="5042318"/>
          </a:xfrm>
          <a:prstGeom prst="rect">
            <a:avLst/>
          </a:prstGeom>
          <a:noFill/>
          <a:ln w="9525">
            <a:noFill/>
            <a:round/>
            <a:headEnd/>
            <a:tailEnd/>
          </a:ln>
          <a:effectLst/>
        </p:spPr>
        <p:txBody>
          <a:bodyPr lIns="0" tIns="21168" rIns="0" bIns="0">
            <a:prstTxWarp prst="textNoShape">
              <a:avLst/>
            </a:prstTxWarp>
          </a:bodyPr>
          <a:lstStyle/>
          <a:p>
            <a:pPr marL="406400" indent="-323850" algn="just">
              <a:spcAft>
                <a:spcPts val="11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US" sz="2200" dirty="0">
                <a:solidFill>
                  <a:srgbClr val="333333"/>
                </a:solidFill>
                <a:ea typeface="Bitstream Vera Sans" charset="0"/>
                <a:cs typeface="Bitstream Vera Sans" charset="0"/>
              </a:rPr>
              <a:t>OpenNebula management operations use </a:t>
            </a:r>
            <a:r>
              <a:rPr lang="en-US" sz="2200" dirty="0" err="1">
                <a:solidFill>
                  <a:srgbClr val="333333"/>
                </a:solidFill>
                <a:ea typeface="Bitstream Vera Sans" charset="0"/>
                <a:cs typeface="Bitstream Vera Sans" charset="0"/>
              </a:rPr>
              <a:t>ssh</a:t>
            </a:r>
            <a:r>
              <a:rPr lang="en-US" sz="2200" dirty="0">
                <a:solidFill>
                  <a:srgbClr val="333333"/>
                </a:solidFill>
                <a:ea typeface="Bitstream Vera Sans" charset="0"/>
                <a:cs typeface="Bitstream Vera Sans" charset="0"/>
              </a:rPr>
              <a:t> connections</a:t>
            </a:r>
          </a:p>
          <a:p>
            <a:pPr marL="406400" indent="-323850" algn="just">
              <a:spcAft>
                <a:spcPts val="11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US" sz="2200" b="1" i="1" dirty="0">
                <a:solidFill>
                  <a:srgbClr val="333333"/>
                </a:solidFill>
                <a:ea typeface="Bitstream Vera Sans" charset="0"/>
                <a:cs typeface="Bitstream Vera Sans" charset="0"/>
              </a:rPr>
              <a:t>Image traffic, </a:t>
            </a:r>
            <a:r>
              <a:rPr lang="en-US" sz="2200" dirty="0">
                <a:solidFill>
                  <a:srgbClr val="333333"/>
                </a:solidFill>
                <a:ea typeface="Bitstream Vera Sans" charset="0"/>
                <a:cs typeface="Bitstream Vera Sans" charset="0"/>
              </a:rPr>
              <a:t>may require the movement of heavy files (VM images, checkpoints). Dedicated storage links may be a good idea</a:t>
            </a:r>
          </a:p>
          <a:p>
            <a:pPr marL="406400" indent="-323850" algn="just">
              <a:spcAft>
                <a:spcPts val="11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US" sz="2200" b="1" i="1" dirty="0">
                <a:solidFill>
                  <a:srgbClr val="333333"/>
                </a:solidFill>
                <a:ea typeface="Bitstream Vera Sans" charset="0"/>
                <a:cs typeface="Bitstream Vera Sans" charset="0"/>
              </a:rPr>
              <a:t>VM demands, </a:t>
            </a:r>
            <a:r>
              <a:rPr lang="en-US" sz="2200" dirty="0">
                <a:solidFill>
                  <a:srgbClr val="333333"/>
                </a:solidFill>
                <a:ea typeface="Bitstream Vera Sans" charset="0"/>
                <a:cs typeface="Bitstream Vera Sans" charset="0"/>
              </a:rPr>
              <a:t>consider the typical requirements of your </a:t>
            </a:r>
            <a:r>
              <a:rPr lang="en-US" sz="2200" dirty="0" err="1">
                <a:solidFill>
                  <a:srgbClr val="333333"/>
                </a:solidFill>
                <a:ea typeface="Bitstream Vera Sans" charset="0"/>
                <a:cs typeface="Bitstream Vera Sans" charset="0"/>
              </a:rPr>
              <a:t>VMs</a:t>
            </a:r>
            <a:r>
              <a:rPr lang="en-US" sz="2200" dirty="0">
                <a:solidFill>
                  <a:srgbClr val="333333"/>
                </a:solidFill>
                <a:ea typeface="Bitstream Vera Sans" charset="0"/>
                <a:cs typeface="Bitstream Vera Sans" charset="0"/>
              </a:rPr>
              <a:t>. Several </a:t>
            </a:r>
            <a:r>
              <a:rPr lang="en-US" sz="2200" dirty="0" err="1">
                <a:solidFill>
                  <a:srgbClr val="333333"/>
                </a:solidFill>
                <a:ea typeface="Bitstream Vera Sans" charset="0"/>
                <a:cs typeface="Bitstream Vera Sans" charset="0"/>
              </a:rPr>
              <a:t>NICs</a:t>
            </a:r>
            <a:r>
              <a:rPr lang="en-US" sz="2200" dirty="0">
                <a:solidFill>
                  <a:srgbClr val="333333"/>
                </a:solidFill>
                <a:ea typeface="Bitstream Vera Sans" charset="0"/>
                <a:cs typeface="Bitstream Vera Sans" charset="0"/>
              </a:rPr>
              <a:t> to support the VM traffic may be a good idea</a:t>
            </a:r>
          </a:p>
          <a:p>
            <a:pPr marL="406400" indent="-323850" algn="just">
              <a:spcAft>
                <a:spcPts val="11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US" sz="2200" dirty="0">
                <a:solidFill>
                  <a:srgbClr val="333333"/>
                </a:solidFill>
                <a:ea typeface="Bitstream Vera Sans" charset="0"/>
                <a:cs typeface="Bitstream Vera Sans" charset="0"/>
              </a:rPr>
              <a:t>OpenNebula relies on bridge networking for the </a:t>
            </a:r>
            <a:r>
              <a:rPr lang="en-US" sz="2200" dirty="0" err="1">
                <a:solidFill>
                  <a:srgbClr val="333333"/>
                </a:solidFill>
                <a:ea typeface="Bitstream Vera Sans" charset="0"/>
                <a:cs typeface="Bitstream Vera Sans" charset="0"/>
              </a:rPr>
              <a:t>VMs</a:t>
            </a:r>
            <a:endParaRPr lang="en-US" sz="2200" dirty="0">
              <a:solidFill>
                <a:srgbClr val="333333"/>
              </a:solidFill>
              <a:ea typeface="Bitstream Vera Sans" charset="0"/>
              <a:cs typeface="Bitstream Vera Sans" charset="0"/>
            </a:endParaRPr>
          </a:p>
        </p:txBody>
      </p:sp>
      <p:sp>
        <p:nvSpPr>
          <p:cNvPr id="11" name="TextBox 10"/>
          <p:cNvSpPr txBox="1"/>
          <p:nvPr/>
        </p:nvSpPr>
        <p:spPr>
          <a:xfrm>
            <a:off x="0" y="-26988"/>
            <a:ext cx="1045003" cy="369332"/>
          </a:xfrm>
          <a:prstGeom prst="rect">
            <a:avLst/>
          </a:prstGeom>
          <a:noFill/>
        </p:spPr>
        <p:txBody>
          <a:bodyPr wrap="none" rtlCol="0">
            <a:spAutoFit/>
          </a:bodyPr>
          <a:lstStyle/>
          <a:p>
            <a:r>
              <a:rPr lang="en-US" i="1" dirty="0">
                <a:solidFill>
                  <a:srgbClr val="1F497D"/>
                </a:solidFill>
              </a:rPr>
              <a:t>Network</a:t>
            </a:r>
          </a:p>
        </p:txBody>
      </p:sp>
    </p:spTree>
    <p:extLst>
      <p:ext uri="{BB962C8B-B14F-4D97-AF65-F5344CB8AC3E}">
        <p14:creationId xmlns:p14="http://schemas.microsoft.com/office/powerpoint/2010/main" val="13848752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225" y="571480"/>
            <a:ext cx="9166225" cy="774700"/>
          </a:xfrm>
        </p:spPr>
        <p:txBody>
          <a:bodyPr>
            <a:normAutofit fontScale="90000"/>
          </a:bodyPr>
          <a:lstStyle/>
          <a:p>
            <a:r>
              <a:rPr lang="en-US" dirty="0">
                <a:solidFill>
                  <a:schemeClr val="tx1"/>
                </a:solidFill>
              </a:rPr>
              <a:t>Example network setup in a private cloud</a:t>
            </a:r>
          </a:p>
        </p:txBody>
      </p:sp>
      <p:pic>
        <p:nvPicPr>
          <p:cNvPr id="5" name="Picture 4"/>
          <p:cNvPicPr>
            <a:picLocks noChangeAspect="1"/>
          </p:cNvPicPr>
          <p:nvPr/>
        </p:nvPicPr>
        <p:blipFill>
          <a:blip r:embed="rId2"/>
          <a:stretch>
            <a:fillRect/>
          </a:stretch>
        </p:blipFill>
        <p:spPr>
          <a:xfrm>
            <a:off x="244406" y="1801347"/>
            <a:ext cx="8663306" cy="5056654"/>
          </a:xfrm>
          <a:prstGeom prst="rect">
            <a:avLst/>
          </a:prstGeom>
        </p:spPr>
      </p:pic>
      <p:sp>
        <p:nvSpPr>
          <p:cNvPr id="8" name="TextBox 7"/>
          <p:cNvSpPr txBox="1"/>
          <p:nvPr/>
        </p:nvSpPr>
        <p:spPr>
          <a:xfrm>
            <a:off x="0" y="-26988"/>
            <a:ext cx="1045003" cy="369332"/>
          </a:xfrm>
          <a:prstGeom prst="rect">
            <a:avLst/>
          </a:prstGeom>
          <a:noFill/>
        </p:spPr>
        <p:txBody>
          <a:bodyPr wrap="none" rtlCol="0">
            <a:spAutoFit/>
          </a:bodyPr>
          <a:lstStyle/>
          <a:p>
            <a:r>
              <a:rPr lang="en-US" i="1" dirty="0">
                <a:solidFill>
                  <a:srgbClr val="1F497D"/>
                </a:solidFill>
              </a:rPr>
              <a:t>Network</a:t>
            </a:r>
          </a:p>
        </p:txBody>
      </p:sp>
    </p:spTree>
    <p:extLst>
      <p:ext uri="{BB962C8B-B14F-4D97-AF65-F5344CB8AC3E}">
        <p14:creationId xmlns:p14="http://schemas.microsoft.com/office/powerpoint/2010/main" val="26345122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Rectangle 1"/>
          <p:cNvSpPr>
            <a:spLocks noGrp="1" noChangeArrowheads="1"/>
          </p:cNvSpPr>
          <p:nvPr>
            <p:ph type="title" idx="4294967295"/>
          </p:nvPr>
        </p:nvSpPr>
        <p:spPr>
          <a:xfrm>
            <a:off x="-28575" y="785794"/>
            <a:ext cx="9172575" cy="431800"/>
          </a:xfrm>
          <a:ln/>
        </p:spPr>
        <p:txBody>
          <a:bodyPr tIns="22401">
            <a:normAutofit fontScale="90000"/>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1F497D"/>
                </a:solidFill>
              </a:rPr>
              <a:t>Virtual Networks</a:t>
            </a:r>
          </a:p>
        </p:txBody>
      </p:sp>
      <p:sp>
        <p:nvSpPr>
          <p:cNvPr id="39938" name="Text Box 2"/>
          <p:cNvSpPr txBox="1">
            <a:spLocks noChangeArrowheads="1"/>
          </p:cNvSpPr>
          <p:nvPr/>
        </p:nvSpPr>
        <p:spPr bwMode="auto">
          <a:xfrm>
            <a:off x="1" y="1720850"/>
            <a:ext cx="9166224" cy="4451350"/>
          </a:xfrm>
          <a:prstGeom prst="rect">
            <a:avLst/>
          </a:prstGeom>
          <a:noFill/>
          <a:ln w="9525">
            <a:noFill/>
            <a:round/>
            <a:headEnd/>
            <a:tailEnd/>
          </a:ln>
          <a:effectLst/>
        </p:spPr>
        <p:txBody>
          <a:bodyPr lIns="0" tIns="19201" rIns="0" bIns="0">
            <a:prstTxWarp prst="textNoShape">
              <a:avLst/>
            </a:prstTxWarp>
          </a:bodyPr>
          <a:lstStyle/>
          <a:p>
            <a:pPr marL="391686" indent="-293764">
              <a:spcAft>
                <a:spcPts val="1293"/>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solidFill>
                  <a:srgbClr val="333333"/>
                </a:solidFill>
                <a:ea typeface="Bitstream Vera Sans" charset="0"/>
                <a:cs typeface="Bitstream Vera Sans" charset="0"/>
              </a:rPr>
              <a:t>A Virtual Network in OpenNebula</a:t>
            </a:r>
          </a:p>
          <a:p>
            <a:pPr marL="783372" lvl="1" indent="-293764">
              <a:spcAft>
                <a:spcPts val="1032"/>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dirty="0">
                <a:solidFill>
                  <a:srgbClr val="333333"/>
                </a:solidFill>
                <a:ea typeface="Bitstream Vera Sans" charset="0"/>
                <a:cs typeface="Bitstream Vera Sans" charset="0"/>
              </a:rPr>
              <a:t>Defines a separated MAC/IP address space to be used by </a:t>
            </a:r>
            <a:r>
              <a:rPr lang="en-US" sz="2000" dirty="0" err="1">
                <a:solidFill>
                  <a:srgbClr val="333333"/>
                </a:solidFill>
                <a:ea typeface="Bitstream Vera Sans" charset="0"/>
                <a:cs typeface="Bitstream Vera Sans" charset="0"/>
              </a:rPr>
              <a:t>VMs</a:t>
            </a:r>
            <a:endParaRPr lang="en-US" sz="2000" dirty="0">
              <a:solidFill>
                <a:srgbClr val="333333"/>
              </a:solidFill>
              <a:ea typeface="Bitstream Vera Sans" charset="0"/>
              <a:cs typeface="Bitstream Vera Sans" charset="0"/>
            </a:endParaRPr>
          </a:p>
          <a:p>
            <a:pPr marL="783372" lvl="1" indent="-293764">
              <a:spcAft>
                <a:spcPts val="1032"/>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dirty="0">
                <a:solidFill>
                  <a:srgbClr val="333333"/>
                </a:solidFill>
                <a:ea typeface="Bitstream Vera Sans" charset="0"/>
                <a:cs typeface="Bitstream Vera Sans" charset="0"/>
              </a:rPr>
              <a:t>Each virtual network is associated with a physical network through a bridge</a:t>
            </a:r>
          </a:p>
          <a:p>
            <a:pPr marL="783372" lvl="1" indent="-293764">
              <a:spcAft>
                <a:spcPts val="1032"/>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dirty="0">
                <a:solidFill>
                  <a:srgbClr val="333333"/>
                </a:solidFill>
                <a:ea typeface="Bitstream Vera Sans" charset="0"/>
                <a:cs typeface="Bitstream Vera Sans" charset="0"/>
              </a:rPr>
              <a:t>Virtual Networks can be isolated (at layer 2 level) with </a:t>
            </a:r>
            <a:r>
              <a:rPr lang="en-US" sz="2000" dirty="0" err="1">
                <a:solidFill>
                  <a:srgbClr val="333333"/>
                </a:solidFill>
                <a:ea typeface="Bitstream Vera Sans" charset="0"/>
                <a:cs typeface="Bitstream Vera Sans" charset="0"/>
              </a:rPr>
              <a:t>ebtables</a:t>
            </a:r>
            <a:r>
              <a:rPr lang="en-US" sz="2000" dirty="0">
                <a:solidFill>
                  <a:srgbClr val="333333"/>
                </a:solidFill>
                <a:ea typeface="Bitstream Vera Sans" charset="0"/>
                <a:cs typeface="Bitstream Vera Sans" charset="0"/>
              </a:rPr>
              <a:t> and hooks</a:t>
            </a:r>
            <a:r>
              <a:rPr lang="en-US" dirty="0">
                <a:solidFill>
                  <a:srgbClr val="333333"/>
                </a:solidFill>
                <a:ea typeface="Bitstream Vera Sans" charset="0"/>
                <a:cs typeface="Bitstream Vera Sans" charset="0"/>
              </a:rPr>
              <a:t> </a:t>
            </a:r>
          </a:p>
          <a:p>
            <a:pPr marL="391686" indent="-293764">
              <a:spcAft>
                <a:spcPts val="1293"/>
              </a:spcAft>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solidFill>
                  <a:srgbClr val="333333"/>
                </a:solidFill>
                <a:ea typeface="Bitstream Vera Sans" charset="0"/>
                <a:cs typeface="Bitstream Vera Sans" charset="0"/>
              </a:rPr>
              <a:t>Virtual Networks are managed with the </a:t>
            </a:r>
            <a:r>
              <a:rPr lang="en-US" sz="2200" dirty="0" err="1">
                <a:solidFill>
                  <a:srgbClr val="333333"/>
                </a:solidFill>
                <a:latin typeface="Courier New" charset="0"/>
                <a:ea typeface="Bitstream Vera Sans" charset="0"/>
                <a:cs typeface="Bitstream Vera Sans" charset="0"/>
              </a:rPr>
              <a:t>onevnet</a:t>
            </a:r>
            <a:r>
              <a:rPr lang="en-US" sz="2200" dirty="0">
                <a:solidFill>
                  <a:srgbClr val="333333"/>
                </a:solidFill>
                <a:ea typeface="Bitstream Vera Sans" charset="0"/>
                <a:cs typeface="Bitstream Vera Sans" charset="0"/>
              </a:rPr>
              <a:t> utility</a:t>
            </a:r>
          </a:p>
        </p:txBody>
      </p:sp>
      <p:sp>
        <p:nvSpPr>
          <p:cNvPr id="8" name="TextBox 7"/>
          <p:cNvSpPr txBox="1"/>
          <p:nvPr/>
        </p:nvSpPr>
        <p:spPr>
          <a:xfrm>
            <a:off x="0" y="-26988"/>
            <a:ext cx="1045003" cy="369332"/>
          </a:xfrm>
          <a:prstGeom prst="rect">
            <a:avLst/>
          </a:prstGeom>
          <a:noFill/>
        </p:spPr>
        <p:txBody>
          <a:bodyPr wrap="none" rtlCol="0">
            <a:spAutoFit/>
          </a:bodyPr>
          <a:lstStyle/>
          <a:p>
            <a:r>
              <a:rPr lang="en-US" i="1" dirty="0">
                <a:solidFill>
                  <a:srgbClr val="1F497D"/>
                </a:solidFill>
              </a:rPr>
              <a:t>Network</a:t>
            </a:r>
          </a:p>
        </p:txBody>
      </p:sp>
    </p:spTree>
    <p:extLst>
      <p:ext uri="{BB962C8B-B14F-4D97-AF65-F5344CB8AC3E}">
        <p14:creationId xmlns:p14="http://schemas.microsoft.com/office/powerpoint/2010/main" val="8498170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r>
              <a:rPr lang="en-US" dirty="0"/>
              <a:t>A User in OpenNebula</a:t>
            </a:r>
          </a:p>
          <a:p>
            <a:pPr lvl="1"/>
            <a:r>
              <a:rPr lang="en-US" dirty="0"/>
              <a:t>Is a pair of </a:t>
            </a:r>
            <a:r>
              <a:rPr lang="en-US" dirty="0" err="1"/>
              <a:t>username:password</a:t>
            </a:r>
            <a:endParaRPr lang="en-US" dirty="0"/>
          </a:p>
          <a:p>
            <a:r>
              <a:rPr lang="en-US" dirty="0"/>
              <a:t>Only </a:t>
            </a:r>
            <a:r>
              <a:rPr lang="en-US" dirty="0" err="1"/>
              <a:t>oneadmin</a:t>
            </a:r>
            <a:r>
              <a:rPr lang="en-US" dirty="0"/>
              <a:t> can add/delete users</a:t>
            </a:r>
          </a:p>
          <a:p>
            <a:r>
              <a:rPr lang="en-US" dirty="0"/>
              <a:t>Users are managed with the </a:t>
            </a:r>
            <a:r>
              <a:rPr lang="en-US" dirty="0" err="1"/>
              <a:t>oneuser</a:t>
            </a:r>
            <a:r>
              <a:rPr lang="en-US" dirty="0"/>
              <a:t> utility</a:t>
            </a:r>
          </a:p>
        </p:txBody>
      </p:sp>
      <p:sp>
        <p:nvSpPr>
          <p:cNvPr id="7" name="Rectangle 1"/>
          <p:cNvSpPr>
            <a:spLocks noGrp="1" noChangeArrowheads="1"/>
          </p:cNvSpPr>
          <p:nvPr>
            <p:ph type="title" idx="4294967295"/>
          </p:nvPr>
        </p:nvSpPr>
        <p:spPr>
          <a:xfrm>
            <a:off x="0" y="214290"/>
            <a:ext cx="8229600" cy="1143000"/>
          </a:xfrm>
          <a:ln/>
        </p:spPr>
        <p:txBody>
          <a:bodyPr tIns="22401">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1F497D"/>
                </a:solidFill>
              </a:rPr>
              <a:t>Users</a:t>
            </a:r>
          </a:p>
        </p:txBody>
      </p:sp>
      <p:sp>
        <p:nvSpPr>
          <p:cNvPr id="6" name="TextBox 5"/>
          <p:cNvSpPr txBox="1"/>
          <p:nvPr/>
        </p:nvSpPr>
        <p:spPr>
          <a:xfrm>
            <a:off x="0" y="-26988"/>
            <a:ext cx="758265" cy="369332"/>
          </a:xfrm>
          <a:prstGeom prst="rect">
            <a:avLst/>
          </a:prstGeom>
          <a:noFill/>
        </p:spPr>
        <p:txBody>
          <a:bodyPr wrap="none" rtlCol="0">
            <a:spAutoFit/>
          </a:bodyPr>
          <a:lstStyle/>
          <a:p>
            <a:r>
              <a:rPr lang="en-US" i="1" dirty="0">
                <a:solidFill>
                  <a:srgbClr val="1F497D"/>
                </a:solidFill>
              </a:rPr>
              <a:t>Users</a:t>
            </a:r>
          </a:p>
        </p:txBody>
      </p:sp>
    </p:spTree>
    <p:extLst>
      <p:ext uri="{BB962C8B-B14F-4D97-AF65-F5344CB8AC3E}">
        <p14:creationId xmlns:p14="http://schemas.microsoft.com/office/powerpoint/2010/main" val="2288134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dirty="0"/>
              <a:t>Native user support since v1.4 </a:t>
            </a:r>
          </a:p>
          <a:p>
            <a:pPr lvl="1"/>
            <a:r>
              <a:rPr lang="en-US" dirty="0" err="1"/>
              <a:t>oneadmin</a:t>
            </a:r>
            <a:r>
              <a:rPr lang="en-US" dirty="0"/>
              <a:t>: privileged account</a:t>
            </a:r>
          </a:p>
          <a:p>
            <a:r>
              <a:rPr lang="en-US" dirty="0"/>
              <a:t>Usage, management, administrative rights for:</a:t>
            </a:r>
          </a:p>
          <a:p>
            <a:pPr lvl="1"/>
            <a:r>
              <a:rPr lang="en-US" dirty="0"/>
              <a:t>Templates, VMs, Images, Virtual Networks</a:t>
            </a:r>
          </a:p>
          <a:p>
            <a:r>
              <a:rPr lang="en-US" dirty="0"/>
              <a:t>Through ACLs further operations/rights are available:</a:t>
            </a:r>
          </a:p>
          <a:p>
            <a:pPr lvl="1"/>
            <a:r>
              <a:rPr lang="en-US" dirty="0"/>
              <a:t>Rights for users, groups, </a:t>
            </a:r>
            <a:r>
              <a:rPr lang="en-US" dirty="0" err="1"/>
              <a:t>datastores</a:t>
            </a:r>
            <a:r>
              <a:rPr lang="en-US" dirty="0"/>
              <a:t> and clusters</a:t>
            </a:r>
          </a:p>
          <a:p>
            <a:pPr lvl="1"/>
            <a:r>
              <a:rPr lang="en-US" dirty="0"/>
              <a:t>Creation operation</a:t>
            </a:r>
          </a:p>
          <a:p>
            <a:r>
              <a:rPr lang="en-US" dirty="0"/>
              <a:t>SHA1 passwords (+AA module)</a:t>
            </a:r>
          </a:p>
          <a:p>
            <a:pPr lvl="1"/>
            <a:r>
              <a:rPr lang="en-US" dirty="0"/>
              <a:t>Stored in FS</a:t>
            </a:r>
          </a:p>
          <a:p>
            <a:pPr lvl="1"/>
            <a:r>
              <a:rPr lang="en-US" dirty="0"/>
              <a:t>Alternatively in environment</a:t>
            </a:r>
          </a:p>
        </p:txBody>
      </p:sp>
      <p:sp>
        <p:nvSpPr>
          <p:cNvPr id="2" name="Title 1"/>
          <p:cNvSpPr>
            <a:spLocks noGrp="1"/>
          </p:cNvSpPr>
          <p:nvPr>
            <p:ph type="title" idx="4294967295"/>
          </p:nvPr>
        </p:nvSpPr>
        <p:spPr>
          <a:xfrm>
            <a:off x="0" y="428604"/>
            <a:ext cx="8229600" cy="828675"/>
          </a:xfrm>
        </p:spPr>
        <p:txBody>
          <a:bodyPr>
            <a:normAutofit/>
          </a:bodyPr>
          <a:lstStyle/>
          <a:p>
            <a:r>
              <a:rPr lang="en-US" dirty="0">
                <a:solidFill>
                  <a:srgbClr val="1F497D"/>
                </a:solidFill>
              </a:rPr>
              <a:t>User Management</a:t>
            </a:r>
          </a:p>
        </p:txBody>
      </p:sp>
      <p:sp>
        <p:nvSpPr>
          <p:cNvPr id="10" name="TextBox 9"/>
          <p:cNvSpPr txBox="1"/>
          <p:nvPr/>
        </p:nvSpPr>
        <p:spPr>
          <a:xfrm>
            <a:off x="0" y="-26988"/>
            <a:ext cx="758265" cy="369332"/>
          </a:xfrm>
          <a:prstGeom prst="rect">
            <a:avLst/>
          </a:prstGeom>
          <a:noFill/>
        </p:spPr>
        <p:txBody>
          <a:bodyPr wrap="none" rtlCol="0">
            <a:spAutoFit/>
          </a:bodyPr>
          <a:lstStyle/>
          <a:p>
            <a:r>
              <a:rPr lang="en-US" i="1" dirty="0">
                <a:solidFill>
                  <a:srgbClr val="1F497D"/>
                </a:solidFill>
              </a:rPr>
              <a:t>Users</a:t>
            </a:r>
          </a:p>
        </p:txBody>
      </p:sp>
    </p:spTree>
    <p:extLst>
      <p:ext uri="{BB962C8B-B14F-4D97-AF65-F5344CB8AC3E}">
        <p14:creationId xmlns:p14="http://schemas.microsoft.com/office/powerpoint/2010/main" val="7918794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 shot 2010-03-12 at 19.47.55.png"/>
          <p:cNvPicPr>
            <a:picLocks noGrp="1" noChangeAspect="1"/>
          </p:cNvPicPr>
          <p:nvPr>
            <p:ph idx="4294967295"/>
          </p:nvPr>
        </p:nvPicPr>
        <p:blipFill>
          <a:blip r:embed="rId2"/>
          <a:srcRect l="-2953" r="-2953"/>
          <a:stretch>
            <a:fillRect/>
          </a:stretch>
        </p:blipFill>
        <p:spPr>
          <a:xfrm>
            <a:off x="0" y="1863725"/>
            <a:ext cx="7753350" cy="4994275"/>
          </a:xfrm>
        </p:spPr>
      </p:pic>
      <p:sp>
        <p:nvSpPr>
          <p:cNvPr id="3" name="Title 2"/>
          <p:cNvSpPr>
            <a:spLocks noGrp="1"/>
          </p:cNvSpPr>
          <p:nvPr>
            <p:ph type="title" idx="4294967295"/>
          </p:nvPr>
        </p:nvSpPr>
        <p:spPr>
          <a:xfrm>
            <a:off x="0" y="285728"/>
            <a:ext cx="8229600" cy="890587"/>
          </a:xfrm>
        </p:spPr>
        <p:txBody>
          <a:bodyPr/>
          <a:lstStyle/>
          <a:p>
            <a:r>
              <a:rPr lang="en-US" dirty="0">
                <a:solidFill>
                  <a:srgbClr val="1F497D"/>
                </a:solidFill>
              </a:rPr>
              <a:t>Configuration</a:t>
            </a:r>
          </a:p>
        </p:txBody>
      </p:sp>
    </p:spTree>
    <p:extLst>
      <p:ext uri="{BB962C8B-B14F-4D97-AF65-F5344CB8AC3E}">
        <p14:creationId xmlns:p14="http://schemas.microsoft.com/office/powerpoint/2010/main" val="226444199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2910" y="3214686"/>
            <a:ext cx="7772400" cy="1362075"/>
          </a:xfrm>
        </p:spPr>
        <p:txBody>
          <a:bodyPr/>
          <a:lstStyle/>
          <a:p>
            <a:r>
              <a:rPr lang="en-US" dirty="0"/>
              <a:t>Virtual machines</a:t>
            </a:r>
          </a:p>
        </p:txBody>
      </p:sp>
    </p:spTree>
    <p:extLst>
      <p:ext uri="{BB962C8B-B14F-4D97-AF65-F5344CB8AC3E}">
        <p14:creationId xmlns:p14="http://schemas.microsoft.com/office/powerpoint/2010/main" val="39180294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928662" y="1813152"/>
            <a:ext cx="7605738" cy="4983162"/>
          </a:xfrm>
        </p:spPr>
        <p:txBody>
          <a:bodyPr/>
          <a:lstStyle/>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Char char="•"/>
            </a:pPr>
            <a:r>
              <a:rPr lang="en-US" dirty="0">
                <a:latin typeface="Arial" charset="0"/>
                <a:cs typeface="Arial" charset="0"/>
              </a:rPr>
              <a:t>OMG!!!!</a:t>
            </a:r>
          </a:p>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Char char="•"/>
            </a:pPr>
            <a:endParaRPr lang="en-US" dirty="0">
              <a:latin typeface="Arial" charset="0"/>
              <a:cs typeface="Arial" charset="0"/>
            </a:endParaRPr>
          </a:p>
          <a:p>
            <a:pPr fontAlgn="base">
              <a:spcAft>
                <a:spcPct val="0"/>
              </a:spcAft>
              <a:buFont typeface="Arial" charset="0"/>
              <a:buNone/>
            </a:pPr>
            <a:r>
              <a:rPr lang="en-US" sz="1800" dirty="0">
                <a:latin typeface="Arial" charset="0"/>
                <a:cs typeface="Arial" charset="0"/>
              </a:rPr>
              <a:t>Therefore the key  requirement </a:t>
            </a:r>
          </a:p>
          <a:p>
            <a:pPr fontAlgn="base">
              <a:spcAft>
                <a:spcPct val="0"/>
              </a:spcAft>
              <a:buFont typeface="Arial" charset="0"/>
              <a:buNone/>
            </a:pPr>
            <a:r>
              <a:rPr lang="en-US" sz="1800" dirty="0">
                <a:latin typeface="Arial" charset="0"/>
                <a:cs typeface="Arial" charset="0"/>
              </a:rPr>
              <a:t>for cloud architecture is </a:t>
            </a:r>
          </a:p>
          <a:p>
            <a:pPr fontAlgn="base">
              <a:spcAft>
                <a:spcPct val="0"/>
              </a:spcAft>
              <a:buFont typeface="Arial" charset="0"/>
              <a:buNone/>
            </a:pPr>
            <a:r>
              <a:rPr lang="en-US" sz="1800" dirty="0">
                <a:latin typeface="Arial" charset="0"/>
                <a:cs typeface="Arial" charset="0"/>
              </a:rPr>
              <a:t>“</a:t>
            </a:r>
            <a:r>
              <a:rPr lang="en-US" sz="1800" b="1" dirty="0">
                <a:latin typeface="Arial" charset="0"/>
                <a:cs typeface="Arial" charset="0"/>
              </a:rPr>
              <a:t>efficient</a:t>
            </a:r>
            <a:r>
              <a:rPr lang="en-US" sz="1800" dirty="0">
                <a:latin typeface="Arial" charset="0"/>
                <a:cs typeface="Arial" charset="0"/>
              </a:rPr>
              <a:t> </a:t>
            </a:r>
            <a:r>
              <a:rPr lang="en-US" sz="1800" b="1" dirty="0">
                <a:latin typeface="Arial" charset="0"/>
                <a:cs typeface="Arial" charset="0"/>
              </a:rPr>
              <a:t>management” </a:t>
            </a:r>
          </a:p>
          <a:p>
            <a:pPr fontAlgn="base">
              <a:spcAft>
                <a:spcPct val="0"/>
              </a:spcAft>
              <a:buFont typeface="Arial" charset="0"/>
              <a:buNone/>
            </a:pPr>
            <a:r>
              <a:rPr lang="en-US" sz="1800" dirty="0">
                <a:latin typeface="Arial" charset="0"/>
                <a:cs typeface="Arial" charset="0"/>
              </a:rPr>
              <a:t>of resources at all the </a:t>
            </a:r>
          </a:p>
          <a:p>
            <a:pPr fontAlgn="base">
              <a:spcAft>
                <a:spcPct val="0"/>
              </a:spcAft>
              <a:buFont typeface="Arial" charset="0"/>
              <a:buNone/>
            </a:pPr>
            <a:r>
              <a:rPr lang="en-US" sz="1800" dirty="0">
                <a:latin typeface="Arial" charset="0"/>
                <a:cs typeface="Arial" charset="0"/>
              </a:rPr>
              <a:t>three layers of cloud stack</a:t>
            </a:r>
            <a:endParaRPr lang="en-US" sz="1800" b="1" dirty="0">
              <a:latin typeface="Arial" charset="0"/>
              <a:cs typeface="Arial" charset="0"/>
            </a:endParaRPr>
          </a:p>
        </p:txBody>
      </p:sp>
      <p:pic>
        <p:nvPicPr>
          <p:cNvPr id="16388" name="Picture 2" descr="http://t1.gstatic.com/images?q=tbn:ANd9GcTM4NkncVRwm30ieXyKbH67HkSpXWRjZ_DlAOAnXcVXjMPgB4j3"/>
          <p:cNvPicPr>
            <a:picLocks noChangeAspect="1" noChangeArrowheads="1"/>
          </p:cNvPicPr>
          <p:nvPr/>
        </p:nvPicPr>
        <p:blipFill>
          <a:blip r:embed="rId2"/>
          <a:srcRect/>
          <a:stretch>
            <a:fillRect/>
          </a:stretch>
        </p:blipFill>
        <p:spPr bwMode="auto">
          <a:xfrm>
            <a:off x="0" y="3505200"/>
            <a:ext cx="652463" cy="457200"/>
          </a:xfrm>
          <a:prstGeom prst="rect">
            <a:avLst/>
          </a:prstGeom>
          <a:noFill/>
          <a:ln w="9525">
            <a:noFill/>
            <a:miter lim="800000"/>
            <a:headEnd/>
            <a:tailEnd/>
          </a:ln>
        </p:spPr>
      </p:pic>
      <p:pic>
        <p:nvPicPr>
          <p:cNvPr id="16389" name="Picture 2" descr="http://pubs.sciepub.com/ajis/2/1/1/image/fig3.png"/>
          <p:cNvPicPr>
            <a:picLocks noChangeAspect="1" noChangeArrowheads="1"/>
          </p:cNvPicPr>
          <p:nvPr/>
        </p:nvPicPr>
        <p:blipFill>
          <a:blip r:embed="rId3"/>
          <a:srcRect/>
          <a:stretch>
            <a:fillRect/>
          </a:stretch>
        </p:blipFill>
        <p:spPr bwMode="auto">
          <a:xfrm>
            <a:off x="609600" y="3352800"/>
            <a:ext cx="823913" cy="762000"/>
          </a:xfrm>
          <a:prstGeom prst="rect">
            <a:avLst/>
          </a:prstGeom>
          <a:noFill/>
          <a:ln w="9525">
            <a:noFill/>
            <a:miter lim="800000"/>
            <a:headEnd/>
            <a:tailEnd/>
          </a:ln>
        </p:spPr>
      </p:pic>
      <p:pic>
        <p:nvPicPr>
          <p:cNvPr id="16390" name="Picture 2" descr="http://cloudblueprint.files.wordpress.com/2011/12/cloudstacktaxonomy1.jpg"/>
          <p:cNvPicPr>
            <a:picLocks noChangeAspect="1" noChangeArrowheads="1"/>
          </p:cNvPicPr>
          <p:nvPr/>
        </p:nvPicPr>
        <p:blipFill>
          <a:blip r:embed="rId4"/>
          <a:srcRect/>
          <a:stretch>
            <a:fillRect/>
          </a:stretch>
        </p:blipFill>
        <p:spPr bwMode="auto">
          <a:xfrm>
            <a:off x="1371600" y="2743200"/>
            <a:ext cx="2895600" cy="1843088"/>
          </a:xfrm>
          <a:prstGeom prst="rect">
            <a:avLst/>
          </a:prstGeom>
          <a:noFill/>
          <a:ln w="9525">
            <a:noFill/>
            <a:miter lim="800000"/>
            <a:headEnd/>
            <a:tailEnd/>
          </a:ln>
        </p:spPr>
      </p:pic>
      <p:pic>
        <p:nvPicPr>
          <p:cNvPr id="16391" name="Picture 2" descr="http://media.developeriq.in/images/cloud_10_8_2013_1.png"/>
          <p:cNvPicPr>
            <a:picLocks noChangeAspect="1" noChangeArrowheads="1"/>
          </p:cNvPicPr>
          <p:nvPr/>
        </p:nvPicPr>
        <p:blipFill>
          <a:blip r:embed="rId5"/>
          <a:srcRect/>
          <a:stretch>
            <a:fillRect/>
          </a:stretch>
        </p:blipFill>
        <p:spPr bwMode="auto">
          <a:xfrm>
            <a:off x="4114800" y="1447800"/>
            <a:ext cx="5029200" cy="5029200"/>
          </a:xfrm>
          <a:prstGeom prst="rect">
            <a:avLst/>
          </a:prstGeom>
          <a:noFill/>
          <a:ln w="9525">
            <a:noFill/>
            <a:miter lim="800000"/>
            <a:headEnd/>
            <a:tailEnd/>
          </a:ln>
        </p:spPr>
      </p:pic>
      <p:pic>
        <p:nvPicPr>
          <p:cNvPr id="8" name="Picture 16" descr="Image result for cartoon man"/>
          <p:cNvPicPr>
            <a:picLocks noChangeAspect="1" noChangeArrowheads="1"/>
          </p:cNvPicPr>
          <p:nvPr/>
        </p:nvPicPr>
        <p:blipFill>
          <a:blip r:embed="rId6"/>
          <a:srcRect/>
          <a:stretch>
            <a:fillRect/>
          </a:stretch>
        </p:blipFill>
        <p:spPr bwMode="auto">
          <a:xfrm flipH="1">
            <a:off x="285720" y="1428736"/>
            <a:ext cx="845429" cy="1571636"/>
          </a:xfrm>
          <a:prstGeom prst="rect">
            <a:avLst/>
          </a:prstGeom>
          <a:noFill/>
        </p:spPr>
      </p:pic>
      <p:pic>
        <p:nvPicPr>
          <p:cNvPr id="10" name="Picture 18" descr="Image result for cartoon wise man"/>
          <p:cNvPicPr>
            <a:picLocks noChangeAspect="1" noChangeArrowheads="1"/>
          </p:cNvPicPr>
          <p:nvPr/>
        </p:nvPicPr>
        <p:blipFill>
          <a:blip r:embed="rId7"/>
          <a:srcRect/>
          <a:stretch>
            <a:fillRect/>
          </a:stretch>
        </p:blipFill>
        <p:spPr bwMode="auto">
          <a:xfrm flipH="1">
            <a:off x="0" y="4786322"/>
            <a:ext cx="928662" cy="1303422"/>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normAutofit fontScale="92500"/>
          </a:bodyPr>
          <a:lstStyle/>
          <a:p>
            <a:r>
              <a:rPr lang="en-US" dirty="0"/>
              <a:t>Virtual Machines are managed with the </a:t>
            </a:r>
            <a:r>
              <a:rPr lang="en-US" dirty="0" err="1"/>
              <a:t>oneuser</a:t>
            </a:r>
            <a:r>
              <a:rPr lang="en-US" dirty="0"/>
              <a:t> utility</a:t>
            </a:r>
          </a:p>
          <a:p>
            <a:r>
              <a:rPr lang="en-US" dirty="0"/>
              <a:t>You can use any VM prepared for the target hypervisor</a:t>
            </a:r>
          </a:p>
          <a:p>
            <a:r>
              <a:rPr lang="en-US" b="1" dirty="0"/>
              <a:t>Hint I:</a:t>
            </a:r>
            <a:r>
              <a:rPr lang="en-US" i="1" dirty="0"/>
              <a:t> </a:t>
            </a:r>
            <a:r>
              <a:rPr lang="en-US" dirty="0"/>
              <a:t>Place the </a:t>
            </a:r>
            <a:r>
              <a:rPr lang="en-US" dirty="0" err="1"/>
              <a:t>vmcontext</a:t>
            </a:r>
            <a:r>
              <a:rPr lang="en-US" dirty="0"/>
              <a:t> script in the boot process to make better use of </a:t>
            </a:r>
            <a:r>
              <a:rPr lang="en-US" dirty="0" err="1"/>
              <a:t>vlans</a:t>
            </a:r>
            <a:endParaRPr lang="en-US" dirty="0"/>
          </a:p>
          <a:p>
            <a:r>
              <a:rPr lang="en-US" b="1" dirty="0"/>
              <a:t>Hint II: </a:t>
            </a:r>
            <a:r>
              <a:rPr lang="en-US" dirty="0"/>
              <a:t>Do not pack useless information in the VM images:</a:t>
            </a:r>
          </a:p>
          <a:p>
            <a:pPr lvl="1"/>
            <a:r>
              <a:rPr lang="en-US" dirty="0"/>
              <a:t>swap. OpenNebula can create swap partitions on-the-fly in the target host </a:t>
            </a:r>
          </a:p>
          <a:p>
            <a:pPr lvl="1"/>
            <a:r>
              <a:rPr lang="en-US" dirty="0"/>
              <a:t>Scratch or volatile storage. OpenNebula can create plain FS on-the-fly in the target host</a:t>
            </a:r>
          </a:p>
          <a:p>
            <a:r>
              <a:rPr lang="en-US" b="1" dirty="0"/>
              <a:t>Hint III:</a:t>
            </a:r>
            <a:r>
              <a:rPr lang="en-US" dirty="0"/>
              <a:t> Install once and deploy many; prepare master images</a:t>
            </a:r>
          </a:p>
          <a:p>
            <a:r>
              <a:rPr lang="en-US" b="1" dirty="0"/>
              <a:t>Hint IV:</a:t>
            </a:r>
            <a:r>
              <a:rPr lang="en-US" dirty="0"/>
              <a:t> Do not put private information (e.g. </a:t>
            </a:r>
            <a:r>
              <a:rPr lang="en-US" dirty="0" err="1"/>
              <a:t>ssh</a:t>
            </a:r>
            <a:r>
              <a:rPr lang="en-US" dirty="0"/>
              <a:t> keys) in the master images, use the CONTEXT </a:t>
            </a:r>
          </a:p>
          <a:p>
            <a:r>
              <a:rPr lang="en-US" b="1" dirty="0"/>
              <a:t>Hint V:</a:t>
            </a:r>
            <a:r>
              <a:rPr lang="en-US" dirty="0"/>
              <a:t> Pass arbitrary data to a master image using CONTEXT</a:t>
            </a:r>
          </a:p>
        </p:txBody>
      </p:sp>
      <p:sp>
        <p:nvSpPr>
          <p:cNvPr id="6" name="Rectangle 1"/>
          <p:cNvSpPr>
            <a:spLocks noGrp="1" noChangeArrowheads="1"/>
          </p:cNvSpPr>
          <p:nvPr>
            <p:ph type="title" idx="4294967295"/>
          </p:nvPr>
        </p:nvSpPr>
        <p:spPr>
          <a:xfrm>
            <a:off x="0" y="500042"/>
            <a:ext cx="8229600" cy="771525"/>
          </a:xfrm>
          <a:ln/>
        </p:spPr>
        <p:txBody>
          <a:bodyPr tIns="22401">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chemeClr val="tx1"/>
                </a:solidFill>
              </a:rPr>
              <a:t>Preparing VMs for OpenNebula</a:t>
            </a:r>
          </a:p>
        </p:txBody>
      </p:sp>
      <p:sp>
        <p:nvSpPr>
          <p:cNvPr id="8" name="TextBox 7"/>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36344368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7158" y="1357298"/>
          <a:ext cx="8229600" cy="2664267"/>
        </p:xfrm>
        <a:graphic>
          <a:graphicData uri="http://schemas.openxmlformats.org/drawingml/2006/table">
            <a:tbl>
              <a:tblPr/>
              <a:tblGrid>
                <a:gridCol w="2538292">
                  <a:extLst>
                    <a:ext uri="{9D8B030D-6E8A-4147-A177-3AD203B41FA5}">
                      <a16:colId xmlns:a16="http://schemas.microsoft.com/office/drawing/2014/main" val="20000"/>
                    </a:ext>
                  </a:extLst>
                </a:gridCol>
                <a:gridCol w="5691308">
                  <a:extLst>
                    <a:ext uri="{9D8B030D-6E8A-4147-A177-3AD203B41FA5}">
                      <a16:colId xmlns:a16="http://schemas.microsoft.com/office/drawing/2014/main" val="20001"/>
                    </a:ext>
                  </a:extLst>
                </a:gridCol>
              </a:tblGrid>
              <a:tr h="3138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108" charset="0"/>
                          <a:ea typeface="Arial" pitchFamily="-108" charset="0"/>
                          <a:cs typeface="Arial" pitchFamily="-108" charset="0"/>
                        </a:rPr>
                        <a:t>Option</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solidFill>
                      <a:srgbClr val="32425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108" charset="0"/>
                          <a:ea typeface="Arial" pitchFamily="-108" charset="0"/>
                          <a:cs typeface="Arial" pitchFamily="-108" charset="0"/>
                        </a:rPr>
                        <a:t>Description</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solidFill>
                      <a:srgbClr val="32425D"/>
                    </a:solidFill>
                  </a:tcPr>
                </a:tc>
                <a:extLst>
                  <a:ext uri="{0D108BD9-81ED-4DB2-BD59-A6C34878D82A}">
                    <a16:rowId xmlns:a16="http://schemas.microsoft.com/office/drawing/2014/main" val="10000"/>
                  </a:ext>
                </a:extLst>
              </a:tr>
              <a:tr h="3138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en-US" sz="1600" b="1" kern="1200" dirty="0">
                          <a:solidFill>
                            <a:srgbClr val="32425D"/>
                          </a:solidFill>
                          <a:latin typeface="Arial" pitchFamily="-108" charset="0"/>
                          <a:ea typeface="Arial" pitchFamily="-108" charset="0"/>
                          <a:cs typeface="Arial" pitchFamily="-108" charset="0"/>
                        </a:rPr>
                        <a:t>NAME</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indent="-185738" algn="l" eaLnBrk="0" hangingPunct="0">
                        <a:lnSpc>
                          <a:spcPct val="100000"/>
                        </a:lnSpc>
                        <a:spcBef>
                          <a:spcPts val="600"/>
                        </a:spcBef>
                        <a:spcAft>
                          <a:spcPts val="0"/>
                        </a:spcAft>
                        <a:buFont typeface="Arial" pitchFamily="-106" charset="0"/>
                        <a:buChar char="•"/>
                        <a:tabLst>
                          <a:tab pos="185738" algn="l"/>
                        </a:tabLst>
                        <a:defRPr/>
                      </a:pPr>
                      <a:r>
                        <a:rPr lang="en-US" sz="1600" b="0" dirty="0">
                          <a:solidFill>
                            <a:srgbClr val="000000"/>
                          </a:solidFill>
                          <a:latin typeface="Arial" pitchFamily="-65" charset="0"/>
                          <a:ea typeface="Arial" pitchFamily="-65" charset="0"/>
                          <a:cs typeface="Arial" pitchFamily="-65" charset="0"/>
                        </a:rPr>
                        <a:t>Name that the VM will get for description purposes.</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00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en-US" sz="1600" b="1" kern="1200" dirty="0">
                          <a:solidFill>
                            <a:srgbClr val="32425D"/>
                          </a:solidFill>
                          <a:latin typeface="Arial" pitchFamily="-108" charset="0"/>
                          <a:ea typeface="Arial" pitchFamily="-108" charset="0"/>
                          <a:cs typeface="Arial" pitchFamily="-108" charset="0"/>
                        </a:rPr>
                        <a:t>CPU</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indent="-185738" algn="l" eaLnBrk="0" hangingPunct="0">
                        <a:lnSpc>
                          <a:spcPct val="100000"/>
                        </a:lnSpc>
                        <a:spcBef>
                          <a:spcPts val="600"/>
                        </a:spcBef>
                        <a:spcAft>
                          <a:spcPts val="0"/>
                        </a:spcAft>
                        <a:buFont typeface="Arial" pitchFamily="-108" charset="0"/>
                        <a:buChar char="•"/>
                        <a:tabLst>
                          <a:tab pos="185738" algn="l"/>
                        </a:tabLst>
                      </a:pPr>
                      <a:r>
                        <a:rPr lang="en-US" sz="1600" b="0" kern="1200" dirty="0">
                          <a:solidFill>
                            <a:srgbClr val="000000"/>
                          </a:solidFill>
                          <a:latin typeface="+mn-lt"/>
                          <a:ea typeface="+mn-ea"/>
                          <a:cs typeface="+mn-cs"/>
                        </a:rPr>
                        <a:t>Percentage of CPU divided by 100 required for the Virtual Machine.</a:t>
                      </a:r>
                      <a:endParaRPr kumimoji="0" lang="en-US" sz="1600" b="0" i="0" u="none" strike="noStrike" cap="none" normalizeH="0" baseline="0" dirty="0">
                        <a:ln>
                          <a:noFill/>
                        </a:ln>
                        <a:solidFill>
                          <a:schemeClr val="tx1"/>
                        </a:solidFill>
                        <a:effectLst/>
                        <a:latin typeface="Arial" pitchFamily="-108" charset="0"/>
                        <a:ea typeface="Arial" pitchFamily="-108" charset="0"/>
                        <a:cs typeface="Arial" pitchFamily="-108" charset="0"/>
                      </a:endParaRP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600" b="1" kern="1200" dirty="0">
                          <a:solidFill>
                            <a:srgbClr val="32425D"/>
                          </a:solidFill>
                          <a:latin typeface="Arial" pitchFamily="-108" charset="0"/>
                          <a:ea typeface="Arial" pitchFamily="-108" charset="0"/>
                          <a:cs typeface="Arial" pitchFamily="-108" charset="0"/>
                        </a:rPr>
                        <a:t>OS (KERNEL,</a:t>
                      </a:r>
                      <a:r>
                        <a:rPr lang="en-US" sz="1600" b="1" kern="1200" baseline="0" dirty="0">
                          <a:solidFill>
                            <a:srgbClr val="32425D"/>
                          </a:solidFill>
                          <a:latin typeface="Arial" pitchFamily="-108" charset="0"/>
                          <a:ea typeface="Arial" pitchFamily="-108" charset="0"/>
                          <a:cs typeface="Arial" pitchFamily="-108" charset="0"/>
                        </a:rPr>
                        <a:t> </a:t>
                      </a:r>
                      <a:r>
                        <a:rPr lang="en-US" sz="1600" b="1" kern="1200" dirty="0">
                          <a:solidFill>
                            <a:srgbClr val="32425D"/>
                          </a:solidFill>
                          <a:latin typeface="Arial" pitchFamily="-108" charset="0"/>
                          <a:ea typeface="Arial" pitchFamily="-108" charset="0"/>
                          <a:cs typeface="Arial" pitchFamily="-108" charset="0"/>
                        </a:rPr>
                        <a:t>INITRD)</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ts val="600"/>
                        </a:spcBef>
                        <a:spcAft>
                          <a:spcPts val="0"/>
                        </a:spcAft>
                        <a:buClrTx/>
                        <a:buSzTx/>
                        <a:buFont typeface="Arial"/>
                        <a:buChar char="•"/>
                        <a:tabLst/>
                        <a:defRPr/>
                      </a:pPr>
                      <a:r>
                        <a:rPr lang="en-US" sz="1600" b="0" dirty="0">
                          <a:solidFill>
                            <a:srgbClr val="000000"/>
                          </a:solidFill>
                        </a:rPr>
                        <a:t>Path of the kernel and </a:t>
                      </a:r>
                      <a:r>
                        <a:rPr lang="en-US" sz="1600" b="0" dirty="0" err="1">
                          <a:solidFill>
                            <a:srgbClr val="000000"/>
                          </a:solidFill>
                        </a:rPr>
                        <a:t>initrd</a:t>
                      </a:r>
                      <a:r>
                        <a:rPr lang="en-US" sz="1600" b="0" dirty="0">
                          <a:solidFill>
                            <a:srgbClr val="000000"/>
                          </a:solidFill>
                        </a:rPr>
                        <a:t> files to boot from.</a:t>
                      </a:r>
                      <a:endParaRPr kumimoji="0" lang="en-US" sz="1600" b="0" i="0" u="none" strike="noStrike" cap="none" normalizeH="0" baseline="0" dirty="0">
                        <a:ln>
                          <a:noFill/>
                        </a:ln>
                        <a:solidFill>
                          <a:schemeClr val="tx1"/>
                        </a:solidFill>
                        <a:effectLst/>
                        <a:latin typeface="Arial" pitchFamily="-108" charset="0"/>
                        <a:ea typeface="Arial" pitchFamily="-108" charset="0"/>
                        <a:cs typeface="Arial" pitchFamily="-108" charset="0"/>
                      </a:endParaRP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341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en-US" sz="1600" b="1" kern="1200" dirty="0">
                          <a:solidFill>
                            <a:srgbClr val="32425D"/>
                          </a:solidFill>
                          <a:latin typeface="Arial" pitchFamily="-108" charset="0"/>
                          <a:ea typeface="Arial" pitchFamily="-108" charset="0"/>
                          <a:cs typeface="Arial" pitchFamily="-108" charset="0"/>
                        </a:rPr>
                        <a:t>DISK (SOURCE,</a:t>
                      </a:r>
                      <a:r>
                        <a:rPr lang="en-US" sz="1600" b="1" kern="1200" baseline="0" dirty="0">
                          <a:solidFill>
                            <a:srgbClr val="32425D"/>
                          </a:solidFill>
                          <a:latin typeface="Arial" pitchFamily="-108" charset="0"/>
                          <a:ea typeface="Arial" pitchFamily="-108" charset="0"/>
                          <a:cs typeface="Arial" pitchFamily="-108" charset="0"/>
                        </a:rPr>
                        <a:t> </a:t>
                      </a:r>
                      <a:r>
                        <a:rPr lang="en-US" sz="1600" b="1" kern="1200" dirty="0">
                          <a:solidFill>
                            <a:srgbClr val="32425D"/>
                          </a:solidFill>
                          <a:latin typeface="Arial" pitchFamily="-108" charset="0"/>
                          <a:ea typeface="Arial" pitchFamily="-108" charset="0"/>
                          <a:cs typeface="Arial" pitchFamily="-108" charset="0"/>
                        </a:rPr>
                        <a:t>TARGET,</a:t>
                      </a:r>
                      <a:r>
                        <a:rPr lang="en-US" sz="1600" b="1" kern="1200" baseline="0" dirty="0">
                          <a:solidFill>
                            <a:srgbClr val="32425D"/>
                          </a:solidFill>
                          <a:latin typeface="Arial" pitchFamily="-108" charset="0"/>
                          <a:ea typeface="Arial" pitchFamily="-108" charset="0"/>
                          <a:cs typeface="Arial" pitchFamily="-108" charset="0"/>
                        </a:rPr>
                        <a:t> </a:t>
                      </a:r>
                      <a:r>
                        <a:rPr lang="en-US" sz="1600" b="1" kern="1200" dirty="0">
                          <a:solidFill>
                            <a:srgbClr val="32425D"/>
                          </a:solidFill>
                          <a:latin typeface="Arial" pitchFamily="-108" charset="0"/>
                          <a:ea typeface="Arial" pitchFamily="-108" charset="0"/>
                          <a:cs typeface="Arial" pitchFamily="-108" charset="0"/>
                        </a:rPr>
                        <a:t>CLONE, TYPE)</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ts val="600"/>
                        </a:spcBef>
                        <a:spcAft>
                          <a:spcPts val="0"/>
                        </a:spcAft>
                        <a:buClrTx/>
                        <a:buSzTx/>
                        <a:buFont typeface="Arial"/>
                        <a:buChar char="•"/>
                        <a:tabLst/>
                        <a:defRPr/>
                      </a:pPr>
                      <a:r>
                        <a:rPr lang="en-US" sz="1600" b="0" kern="1200" dirty="0">
                          <a:solidFill>
                            <a:srgbClr val="000000"/>
                          </a:solidFill>
                          <a:latin typeface="+mn-lt"/>
                          <a:ea typeface="+mn-ea"/>
                          <a:cs typeface="+mn-cs"/>
                        </a:rPr>
                        <a:t>Description of a disk image to attach to the VM.</a:t>
                      </a:r>
                      <a:endParaRPr kumimoji="0" lang="en-US" sz="1600" b="0" i="0" u="none" strike="noStrike" cap="none" normalizeH="0" baseline="0" dirty="0">
                        <a:ln>
                          <a:noFill/>
                        </a:ln>
                        <a:solidFill>
                          <a:schemeClr val="tx1"/>
                        </a:solidFill>
                        <a:effectLst/>
                        <a:latin typeface="Arial" pitchFamily="-108" charset="0"/>
                        <a:ea typeface="Arial" pitchFamily="-108" charset="0"/>
                        <a:cs typeface="Arial" pitchFamily="-108" charset="0"/>
                      </a:endParaRPr>
                    </a:p>
                    <a:p>
                      <a:pPr marL="0" marR="0" lvl="0" indent="0" algn="l" defTabSz="457200" rtl="0" eaLnBrk="1" fontAlgn="base" latinLnBrk="0" hangingPunct="1">
                        <a:lnSpc>
                          <a:spcPct val="100000"/>
                        </a:lnSpc>
                        <a:spcBef>
                          <a:spcPts val="600"/>
                        </a:spcBef>
                        <a:spcAft>
                          <a:spcPts val="0"/>
                        </a:spcAft>
                        <a:buClrTx/>
                        <a:buSzTx/>
                        <a:buFont typeface="Arial"/>
                        <a:buNone/>
                        <a:tabLst/>
                      </a:pPr>
                      <a:endParaRPr kumimoji="0" lang="en-US" sz="1600" b="0" i="0" u="none" strike="noStrike" cap="none" normalizeH="0" baseline="0" dirty="0">
                        <a:ln>
                          <a:noFill/>
                        </a:ln>
                        <a:solidFill>
                          <a:schemeClr val="tx1"/>
                        </a:solidFill>
                        <a:effectLst/>
                        <a:latin typeface="Arial" pitchFamily="-108" charset="0"/>
                        <a:ea typeface="Arial" pitchFamily="-108" charset="0"/>
                        <a:cs typeface="Arial" pitchFamily="-108" charset="0"/>
                      </a:endParaRP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398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en-US" sz="1600" b="1" kern="1200" dirty="0">
                          <a:solidFill>
                            <a:srgbClr val="32425D"/>
                          </a:solidFill>
                          <a:latin typeface="Arial" pitchFamily="-108" charset="0"/>
                          <a:ea typeface="Arial" pitchFamily="-108" charset="0"/>
                          <a:cs typeface="Arial" pitchFamily="-108" charset="0"/>
                        </a:rPr>
                        <a:t>NIC (NETWORK)</a:t>
                      </a:r>
                    </a:p>
                  </a:txBody>
                  <a:tcPr horzOverflow="overflow">
                    <a:lnL w="9525" cap="flat" cmpd="sng" algn="ctr">
                      <a:solidFill>
                        <a:srgbClr val="292989"/>
                      </a:solidFill>
                      <a:prstDash val="solid"/>
                      <a:round/>
                      <a:headEnd type="none" w="med" len="med"/>
                      <a:tailEnd type="none" w="med" len="med"/>
                    </a:lnL>
                    <a:lnR>
                      <a:noFill/>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tc>
                  <a:txBody>
                    <a:bodyPr/>
                    <a:lstStyle/>
                    <a:p>
                      <a:pPr marL="185738" marR="0" lvl="0" indent="-185738" algn="l" defTabSz="457200" rtl="0" eaLnBrk="1" fontAlgn="base" latinLnBrk="0" hangingPunct="1">
                        <a:lnSpc>
                          <a:spcPct val="100000"/>
                        </a:lnSpc>
                        <a:spcBef>
                          <a:spcPts val="600"/>
                        </a:spcBef>
                        <a:spcAft>
                          <a:spcPts val="0"/>
                        </a:spcAft>
                        <a:buClrTx/>
                        <a:buSzTx/>
                        <a:buFont typeface="Arial"/>
                        <a:buChar char="•"/>
                        <a:tabLst/>
                      </a:pPr>
                      <a:r>
                        <a:rPr kumimoji="0" lang="en-US" sz="1600" b="0" i="0" u="none" strike="noStrike" cap="none" normalizeH="0" baseline="0" dirty="0">
                          <a:ln>
                            <a:noFill/>
                          </a:ln>
                          <a:solidFill>
                            <a:schemeClr val="tx1"/>
                          </a:solidFill>
                          <a:effectLst/>
                          <a:latin typeface="Arial" pitchFamily="-108" charset="0"/>
                          <a:ea typeface="Arial" pitchFamily="-108" charset="0"/>
                          <a:cs typeface="Arial" pitchFamily="-108" charset="0"/>
                        </a:rPr>
                        <a:t>Definition of a virtual network the VM will be attached to.</a:t>
                      </a:r>
                    </a:p>
                  </a:txBody>
                  <a:tcPr horzOverflow="overflow">
                    <a:lnL>
                      <a:noFill/>
                    </a:lnL>
                    <a:lnR w="9525" cap="flat" cmpd="sng" algn="ctr">
                      <a:solidFill>
                        <a:srgbClr val="292989"/>
                      </a:solidFill>
                      <a:prstDash val="solid"/>
                      <a:round/>
                      <a:headEnd type="none" w="med" len="med"/>
                      <a:tailEnd type="none" w="med" len="med"/>
                    </a:lnR>
                    <a:lnT w="9525" cap="flat" cmpd="sng" algn="ctr">
                      <a:solidFill>
                        <a:srgbClr val="292989"/>
                      </a:solidFill>
                      <a:prstDash val="solid"/>
                      <a:round/>
                      <a:headEnd type="none" w="med" len="med"/>
                      <a:tailEnd type="none" w="med" len="med"/>
                    </a:lnT>
                    <a:lnB w="9525" cap="flat" cmpd="sng" algn="ctr">
                      <a:solidFill>
                        <a:srgbClr val="29298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Content Placeholder 2"/>
          <p:cNvSpPr>
            <a:spLocks noGrp="1"/>
          </p:cNvSpPr>
          <p:nvPr>
            <p:ph type="body" idx="1"/>
          </p:nvPr>
        </p:nvSpPr>
        <p:spPr>
          <a:xfrm>
            <a:off x="357158" y="4143380"/>
            <a:ext cx="8229600" cy="2149453"/>
          </a:xfrm>
        </p:spPr>
        <p:txBody>
          <a:bodyPr>
            <a:normAutofit fontScale="92500" lnSpcReduction="20000"/>
          </a:bodyPr>
          <a:lstStyle/>
          <a:p>
            <a:r>
              <a:rPr lang="en-US" b="0" dirty="0">
                <a:solidFill>
                  <a:schemeClr val="tx1">
                    <a:lumMod val="95000"/>
                    <a:lumOff val="5000"/>
                  </a:schemeClr>
                </a:solidFill>
              </a:rPr>
              <a:t>Multiple disk an network interfaces can be specified just adding more disk/</a:t>
            </a:r>
            <a:r>
              <a:rPr lang="en-US" b="0" dirty="0" err="1">
                <a:solidFill>
                  <a:schemeClr val="tx1">
                    <a:lumMod val="95000"/>
                    <a:lumOff val="5000"/>
                  </a:schemeClr>
                </a:solidFill>
              </a:rPr>
              <a:t>nic</a:t>
            </a:r>
            <a:r>
              <a:rPr lang="en-US" b="0" dirty="0">
                <a:solidFill>
                  <a:schemeClr val="tx1">
                    <a:lumMod val="95000"/>
                    <a:lumOff val="5000"/>
                  </a:schemeClr>
                </a:solidFill>
              </a:rPr>
              <a:t> statements.</a:t>
            </a:r>
          </a:p>
          <a:p>
            <a:r>
              <a:rPr lang="en-US" b="0" dirty="0">
                <a:solidFill>
                  <a:schemeClr val="tx1">
                    <a:lumMod val="95000"/>
                    <a:lumOff val="5000"/>
                  </a:schemeClr>
                </a:solidFill>
              </a:rPr>
              <a:t>To create swap images you can specify </a:t>
            </a:r>
            <a:r>
              <a:rPr lang="en-US" b="0" dirty="0"/>
              <a:t>TYPE=swap, SIZE=</a:t>
            </a:r>
            <a:r>
              <a:rPr lang="en-US" b="0" i="1" dirty="0"/>
              <a:t>&lt;size in MB&gt;.</a:t>
            </a:r>
          </a:p>
          <a:p>
            <a:r>
              <a:rPr lang="en-US" b="0" dirty="0">
                <a:solidFill>
                  <a:srgbClr val="0D0D0D"/>
                </a:solidFill>
              </a:rPr>
              <a:t>By default disk images are cloned, if you do not want that to happen </a:t>
            </a:r>
            <a:r>
              <a:rPr lang="en-US" b="0" dirty="0"/>
              <a:t>CLONE=no</a:t>
            </a:r>
            <a:r>
              <a:rPr lang="en-US" b="0" dirty="0">
                <a:solidFill>
                  <a:srgbClr val="0D0D0D"/>
                </a:solidFill>
              </a:rPr>
              <a:t> can be specified and the VM will attach the original image.</a:t>
            </a:r>
          </a:p>
        </p:txBody>
      </p:sp>
      <p:sp>
        <p:nvSpPr>
          <p:cNvPr id="10" name="Rectangle 1"/>
          <p:cNvSpPr>
            <a:spLocks noGrp="1" noChangeArrowheads="1"/>
          </p:cNvSpPr>
          <p:nvPr>
            <p:ph type="title" idx="4294967295"/>
          </p:nvPr>
        </p:nvSpPr>
        <p:spPr>
          <a:xfrm>
            <a:off x="0" y="214290"/>
            <a:ext cx="8229600" cy="1143000"/>
          </a:xfrm>
          <a:ln/>
        </p:spPr>
        <p:txBody>
          <a:bodyPr tIns="22401">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chemeClr val="tx1"/>
                </a:solidFill>
              </a:rPr>
              <a:t>VM Description</a:t>
            </a:r>
          </a:p>
        </p:txBody>
      </p:sp>
      <p:sp>
        <p:nvSpPr>
          <p:cNvPr id="8" name="TextBox 7"/>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375659132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21551" y="2160346"/>
            <a:ext cx="8286750" cy="4697654"/>
          </a:xfrm>
          <a:prstGeom prst="rect">
            <a:avLst/>
          </a:prstGeom>
        </p:spPr>
      </p:pic>
      <p:sp>
        <p:nvSpPr>
          <p:cNvPr id="7" name="Rectangle 1"/>
          <p:cNvSpPr>
            <a:spLocks noGrp="1" noChangeArrowheads="1"/>
          </p:cNvSpPr>
          <p:nvPr>
            <p:ph type="title" idx="4294967295"/>
          </p:nvPr>
        </p:nvSpPr>
        <p:spPr>
          <a:xfrm>
            <a:off x="-28575" y="714356"/>
            <a:ext cx="9172575" cy="431800"/>
          </a:xfrm>
          <a:ln/>
        </p:spPr>
        <p:txBody>
          <a:bodyPr tIns="22401">
            <a:normAutofit fontScale="90000"/>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chemeClr val="tx1"/>
                </a:solidFill>
              </a:rPr>
              <a:t>VM States overview</a:t>
            </a:r>
          </a:p>
        </p:txBody>
      </p:sp>
      <p:sp>
        <p:nvSpPr>
          <p:cNvPr id="9" name="TextBox 8"/>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217029682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04800" y="1279547"/>
            <a:ext cx="8229600" cy="5364163"/>
          </a:xfrm>
        </p:spPr>
        <p:txBody>
          <a:bodyPr>
            <a:normAutofit/>
          </a:bodyPr>
          <a:lstStyle/>
          <a:p>
            <a:r>
              <a:rPr lang="en-US" b="0" dirty="0">
                <a:solidFill>
                  <a:schemeClr val="tx1">
                    <a:lumMod val="95000"/>
                    <a:lumOff val="5000"/>
                  </a:schemeClr>
                </a:solidFill>
              </a:rPr>
              <a:t>After submitting a VM description to ONE it is added to the database and its state is set to </a:t>
            </a:r>
            <a:r>
              <a:rPr lang="en-US" b="0" dirty="0"/>
              <a:t>PENDING</a:t>
            </a:r>
            <a:r>
              <a:rPr lang="en-US" dirty="0"/>
              <a:t>.</a:t>
            </a:r>
          </a:p>
          <a:p>
            <a:r>
              <a:rPr lang="en-US" b="0" dirty="0">
                <a:solidFill>
                  <a:srgbClr val="0D0D0D"/>
                </a:solidFill>
              </a:rPr>
              <a:t>In this state IP and MAC addresses are also chosen if they are not explicitly defined.</a:t>
            </a:r>
          </a:p>
          <a:p>
            <a:r>
              <a:rPr lang="en-US" b="0" dirty="0">
                <a:solidFill>
                  <a:srgbClr val="0D0D0D"/>
                </a:solidFill>
              </a:rPr>
              <a:t>The scheduler awakes every 30 seconds and looks for VM descriptions in </a:t>
            </a:r>
            <a:r>
              <a:rPr lang="en-US" b="0" dirty="0"/>
              <a:t>PENDING </a:t>
            </a:r>
            <a:r>
              <a:rPr lang="en-US" b="0" dirty="0">
                <a:solidFill>
                  <a:srgbClr val="0D0D0D"/>
                </a:solidFill>
              </a:rPr>
              <a:t>state and searches for a physical node that meets its requirements. Then a deploy XML-RPC message is sent to </a:t>
            </a:r>
            <a:r>
              <a:rPr lang="en-US" b="0" i="1" dirty="0" err="1">
                <a:solidFill>
                  <a:srgbClr val="0D0D0D"/>
                </a:solidFill>
              </a:rPr>
              <a:t>oned</a:t>
            </a:r>
            <a:r>
              <a:rPr lang="en-US" b="0" i="1" dirty="0">
                <a:solidFill>
                  <a:srgbClr val="0D0D0D"/>
                </a:solidFill>
              </a:rPr>
              <a:t> </a:t>
            </a:r>
            <a:r>
              <a:rPr lang="en-US" b="0" dirty="0">
                <a:solidFill>
                  <a:srgbClr val="0D0D0D"/>
                </a:solidFill>
              </a:rPr>
              <a:t>to make it run in the selected node.</a:t>
            </a:r>
          </a:p>
          <a:p>
            <a:r>
              <a:rPr lang="en-US" b="0" dirty="0">
                <a:solidFill>
                  <a:srgbClr val="0D0D0D"/>
                </a:solidFill>
              </a:rPr>
              <a:t>Deployment can be also made manually using the Command Line Interface:</a:t>
            </a:r>
          </a:p>
          <a:p>
            <a:pPr lvl="1">
              <a:buFont typeface="Lucida Grande"/>
              <a:buChar char="⇒"/>
            </a:pPr>
            <a:r>
              <a:rPr lang="en-US" sz="1600" dirty="0" err="1">
                <a:solidFill>
                  <a:srgbClr val="0D0D0D"/>
                </a:solidFill>
                <a:latin typeface="Monaco"/>
                <a:cs typeface="Monaco"/>
              </a:rPr>
              <a:t>onevm</a:t>
            </a:r>
            <a:r>
              <a:rPr lang="en-US" sz="1600" dirty="0">
                <a:solidFill>
                  <a:srgbClr val="0D0D0D"/>
                </a:solidFill>
                <a:latin typeface="Monaco"/>
                <a:cs typeface="Monaco"/>
              </a:rPr>
              <a:t> deploy &lt;</a:t>
            </a:r>
            <a:r>
              <a:rPr lang="en-US" sz="1600" dirty="0" err="1">
                <a:solidFill>
                  <a:srgbClr val="0D0D0D"/>
                </a:solidFill>
                <a:latin typeface="Monaco"/>
                <a:cs typeface="Monaco"/>
              </a:rPr>
              <a:t>vmid</a:t>
            </a:r>
            <a:r>
              <a:rPr lang="en-US" sz="1600" dirty="0">
                <a:solidFill>
                  <a:srgbClr val="0D0D0D"/>
                </a:solidFill>
                <a:latin typeface="Monaco"/>
                <a:cs typeface="Monaco"/>
              </a:rPr>
              <a:t>&gt; &lt;</a:t>
            </a:r>
            <a:r>
              <a:rPr lang="en-US" sz="1600" dirty="0" err="1">
                <a:solidFill>
                  <a:srgbClr val="0D0D0D"/>
                </a:solidFill>
                <a:latin typeface="Monaco"/>
                <a:cs typeface="Monaco"/>
              </a:rPr>
              <a:t>hostid</a:t>
            </a:r>
            <a:r>
              <a:rPr lang="en-US" sz="1600" dirty="0">
                <a:solidFill>
                  <a:srgbClr val="0D0D0D"/>
                </a:solidFill>
                <a:latin typeface="Monaco"/>
                <a:cs typeface="Monaco"/>
              </a:rPr>
              <a:t>&gt;</a:t>
            </a:r>
            <a:endParaRPr lang="en-US" sz="1600" b="0" dirty="0">
              <a:solidFill>
                <a:srgbClr val="0D0D0D"/>
              </a:solidFill>
              <a:latin typeface="Monaco"/>
              <a:cs typeface="Monaco"/>
            </a:endParaRPr>
          </a:p>
        </p:txBody>
      </p:sp>
      <p:sp>
        <p:nvSpPr>
          <p:cNvPr id="2" name="Title 1"/>
          <p:cNvSpPr>
            <a:spLocks noGrp="1"/>
          </p:cNvSpPr>
          <p:nvPr>
            <p:ph type="title" idx="4294967295"/>
          </p:nvPr>
        </p:nvSpPr>
        <p:spPr>
          <a:xfrm>
            <a:off x="0" y="214290"/>
            <a:ext cx="8229600" cy="1143000"/>
          </a:xfrm>
        </p:spPr>
        <p:txBody>
          <a:bodyPr/>
          <a:lstStyle/>
          <a:p>
            <a:r>
              <a:rPr lang="en-US" dirty="0">
                <a:solidFill>
                  <a:schemeClr val="tx1"/>
                </a:solidFill>
              </a:rPr>
              <a:t>Pending state</a:t>
            </a:r>
          </a:p>
        </p:txBody>
      </p:sp>
      <p:pic>
        <p:nvPicPr>
          <p:cNvPr id="7" name="Picture 6"/>
          <p:cNvPicPr>
            <a:picLocks noChangeAspect="1"/>
          </p:cNvPicPr>
          <p:nvPr/>
        </p:nvPicPr>
        <p:blipFill>
          <a:blip r:embed="rId2"/>
          <a:stretch>
            <a:fillRect/>
          </a:stretch>
        </p:blipFill>
        <p:spPr>
          <a:xfrm>
            <a:off x="369888" y="5724386"/>
            <a:ext cx="8316912" cy="1133614"/>
          </a:xfrm>
          <a:prstGeom prst="rect">
            <a:avLst/>
          </a:prstGeom>
        </p:spPr>
      </p:pic>
      <p:sp>
        <p:nvSpPr>
          <p:cNvPr id="5" name="Oval 4"/>
          <p:cNvSpPr>
            <a:spLocks noChangeAspect="1"/>
          </p:cNvSpPr>
          <p:nvPr/>
        </p:nvSpPr>
        <p:spPr bwMode="auto">
          <a:xfrm>
            <a:off x="378832" y="5714622"/>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129740434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b="0" dirty="0">
                <a:solidFill>
                  <a:srgbClr val="0D0D0D"/>
                </a:solidFill>
              </a:rPr>
              <a:t>In </a:t>
            </a:r>
            <a:r>
              <a:rPr lang="en-US" b="0" dirty="0"/>
              <a:t>PROLOG </a:t>
            </a:r>
            <a:r>
              <a:rPr lang="en-US" b="0" dirty="0">
                <a:solidFill>
                  <a:srgbClr val="0D0D0D"/>
                </a:solidFill>
              </a:rPr>
              <a:t>state the Transfer Driver prepares the images to be used by the VM.</a:t>
            </a:r>
          </a:p>
          <a:p>
            <a:r>
              <a:rPr lang="en-US" b="0" dirty="0">
                <a:solidFill>
                  <a:srgbClr val="0D0D0D"/>
                </a:solidFill>
              </a:rPr>
              <a:t>Transfer actions:</a:t>
            </a:r>
          </a:p>
          <a:p>
            <a:pPr lvl="1"/>
            <a:r>
              <a:rPr lang="en-US" sz="2000" b="1" dirty="0">
                <a:solidFill>
                  <a:srgbClr val="0D0D0D"/>
                </a:solidFill>
              </a:rPr>
              <a:t>CLONE</a:t>
            </a:r>
            <a:r>
              <a:rPr lang="en-US" sz="2000" dirty="0">
                <a:solidFill>
                  <a:srgbClr val="0D0D0D"/>
                </a:solidFill>
              </a:rPr>
              <a:t>: Makes a copy of a disk image file to be used by the VM. If Clone option for that file is set to false and the Transfer Driver is configured for NFS then a symbolic link is created.</a:t>
            </a:r>
          </a:p>
          <a:p>
            <a:pPr lvl="1"/>
            <a:r>
              <a:rPr lang="en-US" sz="2000" b="1" dirty="0">
                <a:solidFill>
                  <a:srgbClr val="0D0D0D"/>
                </a:solidFill>
              </a:rPr>
              <a:t>MKSWAP</a:t>
            </a:r>
            <a:r>
              <a:rPr lang="en-US" sz="2000" b="0" dirty="0">
                <a:solidFill>
                  <a:srgbClr val="0D0D0D"/>
                </a:solidFill>
              </a:rPr>
              <a:t>: Creates a swap </a:t>
            </a:r>
            <a:r>
              <a:rPr lang="en-US" sz="2000" dirty="0">
                <a:solidFill>
                  <a:srgbClr val="0D0D0D"/>
                </a:solidFill>
              </a:rPr>
              <a:t>disk image on the fly to be used by the VM if it is specified in the VM description.</a:t>
            </a:r>
            <a:endParaRPr lang="en-US" sz="2400" b="0" dirty="0">
              <a:solidFill>
                <a:srgbClr val="0D0D0D"/>
              </a:solidFill>
              <a:latin typeface="Monaco"/>
              <a:cs typeface="Monaco"/>
            </a:endParaRPr>
          </a:p>
        </p:txBody>
      </p:sp>
      <p:sp>
        <p:nvSpPr>
          <p:cNvPr id="2" name="Title 1"/>
          <p:cNvSpPr>
            <a:spLocks noGrp="1"/>
          </p:cNvSpPr>
          <p:nvPr>
            <p:ph type="title" idx="4294967295"/>
          </p:nvPr>
        </p:nvSpPr>
        <p:spPr>
          <a:xfrm>
            <a:off x="0" y="441309"/>
            <a:ext cx="9144000" cy="773113"/>
          </a:xfrm>
        </p:spPr>
        <p:txBody>
          <a:bodyPr>
            <a:normAutofit/>
          </a:bodyPr>
          <a:lstStyle/>
          <a:p>
            <a:r>
              <a:rPr lang="en-US" dirty="0">
                <a:solidFill>
                  <a:schemeClr val="tx1"/>
                </a:solidFill>
              </a:rPr>
              <a:t>Prolog state</a:t>
            </a:r>
          </a:p>
        </p:txBody>
      </p:sp>
      <p:pic>
        <p:nvPicPr>
          <p:cNvPr id="7" name="Picture 6"/>
          <p:cNvPicPr>
            <a:picLocks noChangeAspect="1"/>
          </p:cNvPicPr>
          <p:nvPr/>
        </p:nvPicPr>
        <p:blipFill>
          <a:blip r:embed="rId2"/>
          <a:stretch>
            <a:fillRect/>
          </a:stretch>
        </p:blipFill>
        <p:spPr>
          <a:xfrm>
            <a:off x="454026" y="5730736"/>
            <a:ext cx="8316912" cy="1133614"/>
          </a:xfrm>
          <a:prstGeom prst="rect">
            <a:avLst/>
          </a:prstGeom>
        </p:spPr>
      </p:pic>
      <p:sp>
        <p:nvSpPr>
          <p:cNvPr id="5" name="Oval 4"/>
          <p:cNvSpPr>
            <a:spLocks noChangeAspect="1"/>
          </p:cNvSpPr>
          <p:nvPr/>
        </p:nvSpPr>
        <p:spPr bwMode="auto">
          <a:xfrm>
            <a:off x="1681163" y="5724386"/>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222693389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b="0" dirty="0">
                <a:solidFill>
                  <a:schemeClr val="tx1">
                    <a:lumMod val="95000"/>
                    <a:lumOff val="5000"/>
                  </a:schemeClr>
                </a:solidFill>
              </a:rPr>
              <a:t>In this state a deployment file specific for the virtualization technology configured for the physical host is generated using the information provided in the VM description file. Then Virtual Machine Driver sends deploy command to the virtual host to start the VM.</a:t>
            </a:r>
            <a:endParaRPr lang="en-US" dirty="0"/>
          </a:p>
          <a:p>
            <a:r>
              <a:rPr lang="en-US" b="0" dirty="0">
                <a:solidFill>
                  <a:srgbClr val="0D0D0D"/>
                </a:solidFill>
              </a:rPr>
              <a:t>The VM will be in this state until deployment finishes or fails.</a:t>
            </a:r>
            <a:endParaRPr lang="en-US" sz="1600" b="0" dirty="0">
              <a:solidFill>
                <a:srgbClr val="0D0D0D"/>
              </a:solidFill>
              <a:latin typeface="Monaco"/>
              <a:cs typeface="Monaco"/>
            </a:endParaRPr>
          </a:p>
        </p:txBody>
      </p:sp>
      <p:sp>
        <p:nvSpPr>
          <p:cNvPr id="2" name="Title 1"/>
          <p:cNvSpPr>
            <a:spLocks noGrp="1"/>
          </p:cNvSpPr>
          <p:nvPr>
            <p:ph type="title" idx="4294967295"/>
          </p:nvPr>
        </p:nvSpPr>
        <p:spPr>
          <a:xfrm>
            <a:off x="0" y="142852"/>
            <a:ext cx="9144000" cy="1143000"/>
          </a:xfrm>
        </p:spPr>
        <p:txBody>
          <a:bodyPr/>
          <a:lstStyle/>
          <a:p>
            <a:r>
              <a:rPr lang="en-US" dirty="0">
                <a:solidFill>
                  <a:schemeClr val="tx1"/>
                </a:solidFill>
              </a:rPr>
              <a:t>Boot state</a:t>
            </a:r>
          </a:p>
        </p:txBody>
      </p:sp>
      <p:pic>
        <p:nvPicPr>
          <p:cNvPr id="7" name="Picture 6"/>
          <p:cNvPicPr>
            <a:picLocks noChangeAspect="1"/>
          </p:cNvPicPr>
          <p:nvPr/>
        </p:nvPicPr>
        <p:blipFill>
          <a:blip r:embed="rId2"/>
          <a:stretch>
            <a:fillRect/>
          </a:stretch>
        </p:blipFill>
        <p:spPr>
          <a:xfrm>
            <a:off x="548623" y="5696187"/>
            <a:ext cx="8316912" cy="1133614"/>
          </a:xfrm>
          <a:prstGeom prst="rect">
            <a:avLst/>
          </a:prstGeom>
        </p:spPr>
      </p:pic>
      <p:sp>
        <p:nvSpPr>
          <p:cNvPr id="5" name="Oval 4"/>
          <p:cNvSpPr>
            <a:spLocks noChangeAspect="1"/>
          </p:cNvSpPr>
          <p:nvPr/>
        </p:nvSpPr>
        <p:spPr bwMode="auto">
          <a:xfrm>
            <a:off x="2969560" y="5689837"/>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368368627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idx="1"/>
          </p:nvPr>
        </p:nvSpPr>
        <p:spPr/>
        <p:txBody>
          <a:bodyPr>
            <a:normAutofit/>
          </a:bodyPr>
          <a:lstStyle/>
          <a:p>
            <a:r>
              <a:rPr lang="en-US" dirty="0"/>
              <a:t>The ISO image has the contextualization for that VM:</a:t>
            </a:r>
          </a:p>
          <a:p>
            <a:pPr lvl="1"/>
            <a:r>
              <a:rPr lang="en-US" b="1" dirty="0">
                <a:solidFill>
                  <a:schemeClr val="accent6"/>
                </a:solidFill>
              </a:rPr>
              <a:t>context</a:t>
            </a:r>
            <a:r>
              <a:rPr lang="en-US" dirty="0"/>
              <a:t>: contains configuration variables</a:t>
            </a:r>
          </a:p>
          <a:p>
            <a:pPr lvl="1"/>
            <a:r>
              <a:rPr lang="en-US" b="1" dirty="0" err="1">
                <a:solidFill>
                  <a:schemeClr val="accent3"/>
                </a:solidFill>
              </a:rPr>
              <a:t>init</a:t>
            </a:r>
            <a:r>
              <a:rPr lang="en-US" dirty="0"/>
              <a:t>: script called by VM at start to configure specific services</a:t>
            </a:r>
          </a:p>
          <a:p>
            <a:pPr lvl="1"/>
            <a:r>
              <a:rPr lang="en-US" b="1" dirty="0">
                <a:solidFill>
                  <a:srgbClr val="9BBB59"/>
                </a:solidFill>
              </a:rPr>
              <a:t>certificates</a:t>
            </a:r>
            <a:r>
              <a:rPr lang="en-US" dirty="0"/>
              <a:t>: directory that contains certificates for some service</a:t>
            </a:r>
          </a:p>
          <a:p>
            <a:pPr lvl="1"/>
            <a:r>
              <a:rPr lang="en-US" b="1" dirty="0" err="1">
                <a:solidFill>
                  <a:srgbClr val="9BBB59"/>
                </a:solidFill>
              </a:rPr>
              <a:t>service.conf</a:t>
            </a:r>
            <a:r>
              <a:rPr lang="en-US" dirty="0"/>
              <a:t>: service configuration</a:t>
            </a:r>
          </a:p>
          <a:p>
            <a:endParaRPr lang="en-US" dirty="0"/>
          </a:p>
        </p:txBody>
      </p:sp>
      <p:sp>
        <p:nvSpPr>
          <p:cNvPr id="2" name="Title 1"/>
          <p:cNvSpPr>
            <a:spLocks noGrp="1"/>
          </p:cNvSpPr>
          <p:nvPr>
            <p:ph type="title" idx="4294967295"/>
          </p:nvPr>
        </p:nvSpPr>
        <p:spPr>
          <a:xfrm>
            <a:off x="0" y="142852"/>
            <a:ext cx="8229600" cy="1143000"/>
          </a:xfrm>
        </p:spPr>
        <p:txBody>
          <a:bodyPr/>
          <a:lstStyle/>
          <a:p>
            <a:r>
              <a:rPr lang="en-US" dirty="0">
                <a:solidFill>
                  <a:schemeClr val="tx1"/>
                </a:solidFill>
              </a:rPr>
              <a:t>Contextualization</a:t>
            </a:r>
          </a:p>
        </p:txBody>
      </p:sp>
      <p:pic>
        <p:nvPicPr>
          <p:cNvPr id="11" name="Picture 10" descr="contextualization.png"/>
          <p:cNvPicPr>
            <a:picLocks noChangeAspect="1"/>
          </p:cNvPicPr>
          <p:nvPr/>
        </p:nvPicPr>
        <p:blipFill>
          <a:blip r:embed="rId2"/>
          <a:stretch>
            <a:fillRect/>
          </a:stretch>
        </p:blipFill>
        <p:spPr>
          <a:xfrm>
            <a:off x="301900" y="4383706"/>
            <a:ext cx="4484414" cy="2188566"/>
          </a:xfrm>
          <a:prstGeom prst="rect">
            <a:avLst/>
          </a:prstGeom>
        </p:spPr>
      </p:pic>
      <p:sp>
        <p:nvSpPr>
          <p:cNvPr id="12" name="TextBox 11"/>
          <p:cNvSpPr txBox="1"/>
          <p:nvPr/>
        </p:nvSpPr>
        <p:spPr>
          <a:xfrm>
            <a:off x="3390727" y="4714884"/>
            <a:ext cx="5753273" cy="369332"/>
          </a:xfrm>
          <a:prstGeom prst="rect">
            <a:avLst/>
          </a:prstGeom>
          <a:noFill/>
        </p:spPr>
        <p:txBody>
          <a:bodyPr wrap="none" rtlCol="0">
            <a:spAutoFit/>
          </a:bodyPr>
          <a:lstStyle/>
          <a:p>
            <a:r>
              <a:rPr lang="en-US" dirty="0">
                <a:solidFill>
                  <a:srgbClr val="9BBB59"/>
                </a:solidFill>
              </a:rPr>
              <a:t>User provided</a:t>
            </a:r>
            <a:r>
              <a:rPr lang="en-US" dirty="0"/>
              <a:t>, </a:t>
            </a:r>
            <a:r>
              <a:rPr lang="en-US" dirty="0">
                <a:solidFill>
                  <a:srgbClr val="F79646"/>
                </a:solidFill>
              </a:rPr>
              <a:t>OpenNebula provided</a:t>
            </a:r>
            <a:r>
              <a:rPr lang="en-US" dirty="0"/>
              <a:t> contextualization info</a:t>
            </a:r>
          </a:p>
        </p:txBody>
      </p:sp>
      <p:sp>
        <p:nvSpPr>
          <p:cNvPr id="14" name="TextBox 13"/>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203936716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b="0" dirty="0">
                <a:solidFill>
                  <a:srgbClr val="0D0D0D"/>
                </a:solidFill>
              </a:rPr>
              <a:t>While the VM is in </a:t>
            </a:r>
            <a:r>
              <a:rPr lang="en-US" b="0" dirty="0"/>
              <a:t>RUNNING </a:t>
            </a:r>
            <a:r>
              <a:rPr lang="en-US" b="0" dirty="0">
                <a:solidFill>
                  <a:srgbClr val="0D0D0D"/>
                </a:solidFill>
              </a:rPr>
              <a:t>state it will be periodically polled to get its consumption and state.</a:t>
            </a:r>
          </a:p>
          <a:p>
            <a:r>
              <a:rPr lang="en-US" b="0" dirty="0">
                <a:solidFill>
                  <a:srgbClr val="0D0D0D"/>
                </a:solidFill>
              </a:rPr>
              <a:t>In</a:t>
            </a:r>
            <a:r>
              <a:rPr lang="en-US" dirty="0"/>
              <a:t> </a:t>
            </a:r>
            <a:r>
              <a:rPr lang="en-US" b="0" dirty="0"/>
              <a:t>SHUTDOWN </a:t>
            </a:r>
            <a:r>
              <a:rPr lang="en-US" b="0" dirty="0">
                <a:solidFill>
                  <a:srgbClr val="0D0D0D"/>
                </a:solidFill>
              </a:rPr>
              <a:t>state Virtual Machine Driver will send the shutdown command to the underlying virtual infrastructure.</a:t>
            </a:r>
          </a:p>
        </p:txBody>
      </p:sp>
      <p:sp>
        <p:nvSpPr>
          <p:cNvPr id="2" name="Title 1"/>
          <p:cNvSpPr>
            <a:spLocks noGrp="1"/>
          </p:cNvSpPr>
          <p:nvPr>
            <p:ph type="title" idx="4294967295"/>
          </p:nvPr>
        </p:nvSpPr>
        <p:spPr>
          <a:xfrm>
            <a:off x="-36513" y="142852"/>
            <a:ext cx="9180513" cy="1143000"/>
          </a:xfrm>
        </p:spPr>
        <p:txBody>
          <a:bodyPr>
            <a:normAutofit/>
          </a:bodyPr>
          <a:lstStyle/>
          <a:p>
            <a:r>
              <a:rPr lang="en-US" dirty="0">
                <a:solidFill>
                  <a:schemeClr val="tx1"/>
                </a:solidFill>
              </a:rPr>
              <a:t>Running and Shutdown states</a:t>
            </a:r>
          </a:p>
        </p:txBody>
      </p:sp>
      <p:pic>
        <p:nvPicPr>
          <p:cNvPr id="7" name="Picture 6"/>
          <p:cNvPicPr>
            <a:picLocks noChangeAspect="1"/>
          </p:cNvPicPr>
          <p:nvPr/>
        </p:nvPicPr>
        <p:blipFill>
          <a:blip r:embed="rId2"/>
          <a:stretch>
            <a:fillRect/>
          </a:stretch>
        </p:blipFill>
        <p:spPr>
          <a:xfrm>
            <a:off x="436138" y="5724386"/>
            <a:ext cx="8316912" cy="1133614"/>
          </a:xfrm>
          <a:prstGeom prst="rect">
            <a:avLst/>
          </a:prstGeom>
        </p:spPr>
      </p:pic>
      <p:sp>
        <p:nvSpPr>
          <p:cNvPr id="5" name="Oval 4"/>
          <p:cNvSpPr>
            <a:spLocks noChangeAspect="1"/>
          </p:cNvSpPr>
          <p:nvPr/>
        </p:nvSpPr>
        <p:spPr bwMode="auto">
          <a:xfrm>
            <a:off x="4063575" y="5718036"/>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Oval 5"/>
          <p:cNvSpPr>
            <a:spLocks noChangeAspect="1"/>
          </p:cNvSpPr>
          <p:nvPr/>
        </p:nvSpPr>
        <p:spPr bwMode="auto">
          <a:xfrm>
            <a:off x="5257375" y="5718036"/>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TextBox 9"/>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37869811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b="0" dirty="0">
                <a:solidFill>
                  <a:srgbClr val="0D0D0D"/>
                </a:solidFill>
              </a:rPr>
              <a:t>In </a:t>
            </a:r>
            <a:r>
              <a:rPr lang="en-US" b="0" dirty="0"/>
              <a:t>EPILOG </a:t>
            </a:r>
            <a:r>
              <a:rPr lang="en-US" b="0" dirty="0">
                <a:solidFill>
                  <a:srgbClr val="0D0D0D"/>
                </a:solidFill>
              </a:rPr>
              <a:t>state the Transfer Manager Driver is called again to perform this  actions:</a:t>
            </a:r>
          </a:p>
          <a:p>
            <a:pPr lvl="1"/>
            <a:r>
              <a:rPr lang="en-US" sz="1800" dirty="0">
                <a:solidFill>
                  <a:srgbClr val="0D0D0D"/>
                </a:solidFill>
              </a:rPr>
              <a:t>Copy back the images that have </a:t>
            </a:r>
            <a:r>
              <a:rPr lang="en-US" sz="1800" b="1" i="1" dirty="0">
                <a:solidFill>
                  <a:srgbClr val="0D0D0D"/>
                </a:solidFill>
              </a:rPr>
              <a:t>SAVE</a:t>
            </a:r>
            <a:r>
              <a:rPr lang="en-US" sz="1800" i="1" dirty="0">
                <a:solidFill>
                  <a:srgbClr val="0D0D0D"/>
                </a:solidFill>
              </a:rPr>
              <a:t>=yes </a:t>
            </a:r>
            <a:r>
              <a:rPr lang="en-US" sz="1800" dirty="0">
                <a:solidFill>
                  <a:srgbClr val="0D0D0D"/>
                </a:solidFill>
              </a:rPr>
              <a:t>option.</a:t>
            </a:r>
          </a:p>
          <a:p>
            <a:pPr lvl="1"/>
            <a:r>
              <a:rPr lang="en-US" sz="1800" dirty="0">
                <a:solidFill>
                  <a:srgbClr val="0D0D0D"/>
                </a:solidFill>
              </a:rPr>
              <a:t>Delete images that were cloned or generated by </a:t>
            </a:r>
            <a:r>
              <a:rPr lang="en-US" sz="1800" b="1" dirty="0">
                <a:solidFill>
                  <a:srgbClr val="0D0D0D"/>
                </a:solidFill>
              </a:rPr>
              <a:t>MKSWAP</a:t>
            </a:r>
            <a:r>
              <a:rPr lang="en-US" sz="1800" dirty="0">
                <a:solidFill>
                  <a:srgbClr val="0D0D0D"/>
                </a:solidFill>
              </a:rPr>
              <a:t>.</a:t>
            </a:r>
            <a:endParaRPr lang="en-US" sz="1800" dirty="0">
              <a:solidFill>
                <a:srgbClr val="0D0D0D"/>
              </a:solidFill>
              <a:latin typeface="Monaco"/>
              <a:cs typeface="Monaco"/>
            </a:endParaRPr>
          </a:p>
        </p:txBody>
      </p:sp>
      <p:sp>
        <p:nvSpPr>
          <p:cNvPr id="2" name="Title 1"/>
          <p:cNvSpPr>
            <a:spLocks noGrp="1"/>
          </p:cNvSpPr>
          <p:nvPr>
            <p:ph type="title" idx="4294967295"/>
          </p:nvPr>
        </p:nvSpPr>
        <p:spPr>
          <a:xfrm>
            <a:off x="0" y="285728"/>
            <a:ext cx="8229600" cy="1143000"/>
          </a:xfrm>
        </p:spPr>
        <p:txBody>
          <a:bodyPr/>
          <a:lstStyle/>
          <a:p>
            <a:r>
              <a:rPr lang="en-US" dirty="0">
                <a:solidFill>
                  <a:schemeClr val="tx1"/>
                </a:solidFill>
              </a:rPr>
              <a:t>Epilog state</a:t>
            </a:r>
          </a:p>
        </p:txBody>
      </p:sp>
      <p:pic>
        <p:nvPicPr>
          <p:cNvPr id="7" name="Picture 6"/>
          <p:cNvPicPr>
            <a:picLocks noChangeAspect="1"/>
          </p:cNvPicPr>
          <p:nvPr/>
        </p:nvPicPr>
        <p:blipFill>
          <a:blip r:embed="rId2"/>
          <a:stretch>
            <a:fillRect/>
          </a:stretch>
        </p:blipFill>
        <p:spPr>
          <a:xfrm>
            <a:off x="399012" y="5724386"/>
            <a:ext cx="8316912" cy="1133614"/>
          </a:xfrm>
          <a:prstGeom prst="rect">
            <a:avLst/>
          </a:prstGeom>
        </p:spPr>
      </p:pic>
      <p:sp>
        <p:nvSpPr>
          <p:cNvPr id="6" name="Oval 5"/>
          <p:cNvSpPr>
            <a:spLocks noChangeAspect="1"/>
          </p:cNvSpPr>
          <p:nvPr/>
        </p:nvSpPr>
        <p:spPr bwMode="auto">
          <a:xfrm>
            <a:off x="6426749" y="5718036"/>
            <a:ext cx="1080000" cy="1080000"/>
          </a:xfrm>
          <a:prstGeom prst="ellipse">
            <a:avLst/>
          </a:prstGeom>
          <a:noFill/>
          <a:ln>
            <a:solidFill>
              <a:srgbClr val="FF0000"/>
            </a:solidFill>
            <a:headEnd type="none" w="med" len="med"/>
            <a:tailEnd type="none" w="med" len="med"/>
          </a:ln>
          <a:effectLst>
            <a:glow rad="63500">
              <a:srgbClr val="FF0000">
                <a:alpha val="22000"/>
              </a:srgbClr>
            </a:glow>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TextBox 9"/>
          <p:cNvSpPr txBox="1"/>
          <p:nvPr/>
        </p:nvSpPr>
        <p:spPr>
          <a:xfrm>
            <a:off x="0" y="-26988"/>
            <a:ext cx="659305" cy="369332"/>
          </a:xfrm>
          <a:prstGeom prst="rect">
            <a:avLst/>
          </a:prstGeom>
          <a:noFill/>
        </p:spPr>
        <p:txBody>
          <a:bodyPr wrap="none" rtlCol="0">
            <a:spAutoFit/>
          </a:bodyPr>
          <a:lstStyle/>
          <a:p>
            <a:r>
              <a:rPr lang="en-US" i="1" dirty="0">
                <a:solidFill>
                  <a:srgbClr val="1F497D"/>
                </a:solidFill>
              </a:rPr>
              <a:t>VMs</a:t>
            </a:r>
          </a:p>
        </p:txBody>
      </p:sp>
    </p:spTree>
    <p:extLst>
      <p:ext uri="{BB962C8B-B14F-4D97-AF65-F5344CB8AC3E}">
        <p14:creationId xmlns:p14="http://schemas.microsoft.com/office/powerpoint/2010/main" val="30962407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596" y="3143248"/>
            <a:ext cx="7772400" cy="1362075"/>
          </a:xfrm>
        </p:spPr>
        <p:txBody>
          <a:bodyPr/>
          <a:lstStyle/>
          <a:p>
            <a:r>
              <a:rPr lang="en-US" dirty="0"/>
              <a:t>Hybrid cloud</a:t>
            </a:r>
          </a:p>
        </p:txBody>
      </p:sp>
    </p:spTree>
    <p:extLst>
      <p:ext uri="{BB962C8B-B14F-4D97-AF65-F5344CB8AC3E}">
        <p14:creationId xmlns:p14="http://schemas.microsoft.com/office/powerpoint/2010/main" val="27977868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IN" dirty="0"/>
              <a:t>Need of the hour???</a:t>
            </a:r>
          </a:p>
        </p:txBody>
      </p:sp>
      <p:sp>
        <p:nvSpPr>
          <p:cNvPr id="2" name="Title 1"/>
          <p:cNvSpPr>
            <a:spLocks noGrp="1"/>
          </p:cNvSpPr>
          <p:nvPr>
            <p:ph type="title" idx="4294967295"/>
          </p:nvPr>
        </p:nvSpPr>
        <p:spPr>
          <a:xfrm>
            <a:off x="857224" y="3000372"/>
            <a:ext cx="7772400" cy="1362075"/>
          </a:xfrm>
        </p:spPr>
        <p:txBody>
          <a:bodyPr/>
          <a:lstStyle/>
          <a:p>
            <a:r>
              <a:rPr lang="en-US" dirty="0">
                <a:latin typeface="Arial" pitchFamily="34" charset="0"/>
                <a:cs typeface="Arial" pitchFamily="34" charset="0"/>
              </a:rPr>
              <a:t>Virtual Infrastructure Managers</a:t>
            </a:r>
          </a:p>
        </p:txBody>
      </p:sp>
    </p:spTree>
    <p:extLst>
      <p:ext uri="{BB962C8B-B14F-4D97-AF65-F5344CB8AC3E}">
        <p14:creationId xmlns:p14="http://schemas.microsoft.com/office/powerpoint/2010/main" val="80037772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4290"/>
            <a:ext cx="8229600" cy="1143000"/>
          </a:xfrm>
        </p:spPr>
        <p:txBody>
          <a:bodyPr/>
          <a:lstStyle/>
          <a:p>
            <a:r>
              <a:rPr lang="en-US" dirty="0">
                <a:solidFill>
                  <a:schemeClr val="tx1"/>
                </a:solidFill>
              </a:rPr>
              <a:t>Overview</a:t>
            </a:r>
          </a:p>
        </p:txBody>
      </p:sp>
      <p:pic>
        <p:nvPicPr>
          <p:cNvPr id="6" name="Content Placeholder 5" descr="Screen shot 2010-03-12 at 19.58.58.png"/>
          <p:cNvPicPr>
            <a:picLocks noGrp="1" noChangeAspect="1"/>
          </p:cNvPicPr>
          <p:nvPr>
            <p:ph idx="4294967295"/>
          </p:nvPr>
        </p:nvPicPr>
        <p:blipFill>
          <a:blip r:embed="rId2"/>
          <a:srcRect l="-6234" r="-6234"/>
          <a:stretch>
            <a:fillRect/>
          </a:stretch>
        </p:blipFill>
        <p:spPr>
          <a:xfrm>
            <a:off x="0" y="1714488"/>
            <a:ext cx="8229600" cy="4525962"/>
          </a:xfrm>
        </p:spPr>
      </p:pic>
    </p:spTree>
    <p:extLst>
      <p:ext uri="{BB962C8B-B14F-4D97-AF65-F5344CB8AC3E}">
        <p14:creationId xmlns:p14="http://schemas.microsoft.com/office/powerpoint/2010/main" val="365534404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normAutofit/>
          </a:bodyPr>
          <a:lstStyle/>
          <a:p>
            <a:r>
              <a:rPr lang="en-US" dirty="0"/>
              <a:t>Amazon EC2 cloud is managed by OpenNebula as any other cluster node</a:t>
            </a:r>
          </a:p>
          <a:p>
            <a:pPr lvl="1"/>
            <a:r>
              <a:rPr lang="en-US" dirty="0"/>
              <a:t>You can use several accounts by adding a driver for each account (use the arguments attribute, -k and -c options). Then create a host that uses the driver</a:t>
            </a:r>
          </a:p>
          <a:p>
            <a:pPr lvl="1"/>
            <a:r>
              <a:rPr lang="en-US" dirty="0"/>
              <a:t>You can use multiple EC2 zones, add a driver for each zone (use the arguments attribute, -u option), and a host that uses that driver</a:t>
            </a:r>
          </a:p>
          <a:p>
            <a:pPr lvl="1"/>
            <a:r>
              <a:rPr lang="en-US" dirty="0"/>
              <a:t>You can limit the use of EC2 instances by modifying the IM file</a:t>
            </a:r>
          </a:p>
          <a:p>
            <a:endParaRPr lang="en-US" dirty="0"/>
          </a:p>
          <a:p>
            <a:endParaRPr lang="en-US" dirty="0"/>
          </a:p>
        </p:txBody>
      </p:sp>
      <p:sp>
        <p:nvSpPr>
          <p:cNvPr id="5" name="Title 1"/>
          <p:cNvSpPr>
            <a:spLocks noGrp="1"/>
          </p:cNvSpPr>
          <p:nvPr>
            <p:ph type="title" idx="4294967295"/>
          </p:nvPr>
        </p:nvSpPr>
        <p:spPr>
          <a:xfrm>
            <a:off x="0" y="142852"/>
            <a:ext cx="8229600" cy="1143000"/>
          </a:xfrm>
        </p:spPr>
        <p:txBody>
          <a:bodyPr>
            <a:normAutofit/>
          </a:bodyPr>
          <a:lstStyle/>
          <a:p>
            <a:r>
              <a:rPr lang="en-US" dirty="0">
                <a:solidFill>
                  <a:schemeClr val="tx1"/>
                </a:solidFill>
              </a:rPr>
              <a:t>Making an Amazon EC2 hybrid</a:t>
            </a:r>
          </a:p>
        </p:txBody>
      </p:sp>
    </p:spTree>
    <p:extLst>
      <p:ext uri="{BB962C8B-B14F-4D97-AF65-F5344CB8AC3E}">
        <p14:creationId xmlns:p14="http://schemas.microsoft.com/office/powerpoint/2010/main" val="2629030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normAutofit/>
          </a:bodyPr>
          <a:lstStyle/>
          <a:p>
            <a:r>
              <a:rPr lang="en-US" dirty="0"/>
              <a:t>Virtual Machines can be instantiated locally or in EC2</a:t>
            </a:r>
          </a:p>
          <a:p>
            <a:r>
              <a:rPr lang="en-US" dirty="0"/>
              <a:t>The VM template must provide a description for both instantiation methods.</a:t>
            </a:r>
          </a:p>
          <a:p>
            <a:r>
              <a:rPr lang="en-US" dirty="0"/>
              <a:t>The EC2 counterpart of your VM (AMI_ID) must be available for the driver account</a:t>
            </a:r>
          </a:p>
          <a:p>
            <a:r>
              <a:rPr lang="en-US" dirty="0"/>
              <a:t>The EC2 VM template attribute should describe not only the VM’s properties but the contact details of the external cloud provider </a:t>
            </a:r>
          </a:p>
          <a:p>
            <a:endParaRPr lang="en-US" dirty="0"/>
          </a:p>
          <a:p>
            <a:endParaRPr lang="en-US" dirty="0"/>
          </a:p>
        </p:txBody>
      </p:sp>
      <p:sp>
        <p:nvSpPr>
          <p:cNvPr id="6" name="Title 1"/>
          <p:cNvSpPr>
            <a:spLocks noGrp="1"/>
          </p:cNvSpPr>
          <p:nvPr>
            <p:ph type="title" idx="4294967295"/>
          </p:nvPr>
        </p:nvSpPr>
        <p:spPr>
          <a:xfrm>
            <a:off x="0" y="142852"/>
            <a:ext cx="8229600" cy="1143000"/>
          </a:xfrm>
        </p:spPr>
        <p:txBody>
          <a:bodyPr>
            <a:normAutofit/>
          </a:bodyPr>
          <a:lstStyle/>
          <a:p>
            <a:r>
              <a:rPr lang="en-US" dirty="0">
                <a:solidFill>
                  <a:schemeClr val="tx1"/>
                </a:solidFill>
              </a:rPr>
              <a:t>Using an EC2 hybrid cloud</a:t>
            </a:r>
          </a:p>
        </p:txBody>
      </p:sp>
    </p:spTree>
    <p:extLst>
      <p:ext uri="{BB962C8B-B14F-4D97-AF65-F5344CB8AC3E}">
        <p14:creationId xmlns:p14="http://schemas.microsoft.com/office/powerpoint/2010/main" val="10330111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Line 32"/>
          <p:cNvSpPr>
            <a:spLocks noChangeShapeType="1"/>
          </p:cNvSpPr>
          <p:nvPr/>
        </p:nvSpPr>
        <p:spPr bwMode="auto">
          <a:xfrm>
            <a:off x="620713" y="1168400"/>
            <a:ext cx="8035925" cy="0"/>
          </a:xfrm>
          <a:prstGeom prst="line">
            <a:avLst/>
          </a:prstGeom>
          <a:noFill/>
          <a:ln w="9525">
            <a:solidFill>
              <a:srgbClr val="32425D"/>
            </a:solidFill>
            <a:round/>
            <a:headEnd/>
            <a:tailEnd/>
          </a:ln>
        </p:spPr>
        <p:txBody>
          <a:bodyPr lIns="0">
            <a:prstTxWarp prst="textNoShape">
              <a:avLst/>
            </a:prstTxWarp>
          </a:bodyPr>
          <a:lstStyle/>
          <a:p>
            <a:endParaRPr lang="en-US"/>
          </a:p>
        </p:txBody>
      </p:sp>
      <p:pic>
        <p:nvPicPr>
          <p:cNvPr id="29706" name="Picture 12" descr="fetch.png"/>
          <p:cNvPicPr>
            <a:picLocks noChangeAspect="1"/>
          </p:cNvPicPr>
          <p:nvPr/>
        </p:nvPicPr>
        <p:blipFill>
          <a:blip r:embed="rId3"/>
          <a:srcRect/>
          <a:stretch>
            <a:fillRect/>
          </a:stretch>
        </p:blipFill>
        <p:spPr bwMode="auto">
          <a:xfrm>
            <a:off x="4572000" y="1905007"/>
            <a:ext cx="4357718" cy="4452951"/>
          </a:xfrm>
          <a:prstGeom prst="rect">
            <a:avLst/>
          </a:prstGeom>
          <a:noFill/>
          <a:ln w="9525">
            <a:noFill/>
            <a:miter lim="800000"/>
            <a:headEnd/>
            <a:tailEnd/>
          </a:ln>
        </p:spPr>
      </p:pic>
      <p:sp>
        <p:nvSpPr>
          <p:cNvPr id="4" name="Text Placeholder 3"/>
          <p:cNvSpPr>
            <a:spLocks noGrp="1"/>
          </p:cNvSpPr>
          <p:nvPr>
            <p:ph type="body" idx="1"/>
          </p:nvPr>
        </p:nvSpPr>
        <p:spPr>
          <a:xfrm>
            <a:off x="285720" y="1493837"/>
            <a:ext cx="8229600" cy="5364163"/>
          </a:xfrm>
        </p:spPr>
        <p:txBody>
          <a:bodyPr>
            <a:normAutofit/>
          </a:bodyPr>
          <a:lstStyle/>
          <a:p>
            <a:r>
              <a:rPr lang="en-US" dirty="0"/>
              <a:t>On-demand Scaling of Computing Clusters</a:t>
            </a:r>
          </a:p>
        </p:txBody>
      </p:sp>
      <p:sp>
        <p:nvSpPr>
          <p:cNvPr id="12" name="Title 1"/>
          <p:cNvSpPr>
            <a:spLocks noGrp="1"/>
          </p:cNvSpPr>
          <p:nvPr>
            <p:ph type="title" idx="4294967295"/>
          </p:nvPr>
        </p:nvSpPr>
        <p:spPr>
          <a:xfrm>
            <a:off x="0" y="142852"/>
            <a:ext cx="9158288" cy="1143000"/>
          </a:xfrm>
        </p:spPr>
        <p:txBody>
          <a:bodyPr>
            <a:normAutofit/>
          </a:bodyPr>
          <a:lstStyle/>
          <a:p>
            <a:r>
              <a:rPr lang="en-US" dirty="0">
                <a:solidFill>
                  <a:schemeClr val="tx1"/>
                </a:solidFill>
              </a:rPr>
              <a:t>Hybrid cloud </a:t>
            </a:r>
            <a:r>
              <a:rPr lang="en-US">
                <a:solidFill>
                  <a:schemeClr val="tx1"/>
                </a:solidFill>
              </a:rPr>
              <a:t>Use Case</a:t>
            </a:r>
            <a:endParaRPr lang="en-US" dirty="0">
              <a:solidFill>
                <a:schemeClr val="tx1"/>
              </a:solidFill>
            </a:endParaRPr>
          </a:p>
        </p:txBody>
      </p:sp>
      <p:sp>
        <p:nvSpPr>
          <p:cNvPr id="6" name="Text Placeholder 5"/>
          <p:cNvSpPr>
            <a:spLocks noGrp="1"/>
          </p:cNvSpPr>
          <p:nvPr>
            <p:ph type="body" sz="quarter" idx="4294967295"/>
          </p:nvPr>
        </p:nvSpPr>
        <p:spPr>
          <a:xfrm>
            <a:off x="142844" y="2000240"/>
            <a:ext cx="4498975" cy="454025"/>
          </a:xfrm>
        </p:spPr>
        <p:txBody>
          <a:bodyPr>
            <a:normAutofit/>
          </a:bodyPr>
          <a:lstStyle/>
          <a:p>
            <a:r>
              <a:rPr lang="en-US" sz="1900" dirty="0"/>
              <a:t>On-demand Scaling of Web Servers</a:t>
            </a:r>
          </a:p>
        </p:txBody>
      </p:sp>
      <p:sp>
        <p:nvSpPr>
          <p:cNvPr id="7" name="Content Placeholder 6"/>
          <p:cNvSpPr>
            <a:spLocks noGrp="1"/>
          </p:cNvSpPr>
          <p:nvPr>
            <p:ph sz="quarter" idx="4294967295"/>
          </p:nvPr>
        </p:nvSpPr>
        <p:spPr>
          <a:xfrm>
            <a:off x="142844" y="2454265"/>
            <a:ext cx="4498975" cy="2011363"/>
          </a:xfrm>
        </p:spPr>
        <p:txBody>
          <a:bodyPr>
            <a:normAutofit fontScale="70000" lnSpcReduction="20000"/>
          </a:bodyPr>
          <a:lstStyle/>
          <a:p>
            <a:r>
              <a:rPr lang="en-US" dirty="0"/>
              <a:t>Elastic execution of the </a:t>
            </a:r>
            <a:r>
              <a:rPr lang="en-US" dirty="0" err="1"/>
              <a:t>NGinx</a:t>
            </a:r>
            <a:r>
              <a:rPr lang="en-US" dirty="0"/>
              <a:t> web server</a:t>
            </a:r>
          </a:p>
          <a:p>
            <a:r>
              <a:rPr lang="en-US" dirty="0"/>
              <a:t>The capacity of the elastic web application can be dynamically increased or decreased by adding or removing </a:t>
            </a:r>
            <a:r>
              <a:rPr lang="en-US" dirty="0" err="1"/>
              <a:t>NGinx</a:t>
            </a:r>
            <a:r>
              <a:rPr lang="en-US" dirty="0"/>
              <a:t> instances</a:t>
            </a:r>
          </a:p>
        </p:txBody>
      </p:sp>
    </p:spTree>
    <p:extLst>
      <p:ext uri="{BB962C8B-B14F-4D97-AF65-F5344CB8AC3E}">
        <p14:creationId xmlns:p14="http://schemas.microsoft.com/office/powerpoint/2010/main" val="20791412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A26C6-D892-D838-DB7C-4BCECFECF9F2}"/>
              </a:ext>
            </a:extLst>
          </p:cNvPr>
          <p:cNvSpPr>
            <a:spLocks noGrp="1"/>
          </p:cNvSpPr>
          <p:nvPr>
            <p:ph type="body" idx="1"/>
          </p:nvPr>
        </p:nvSpPr>
        <p:spPr/>
        <p:txBody>
          <a:bodyPr/>
          <a:lstStyle/>
          <a:p>
            <a:r>
              <a:rPr lang="en-IN" dirty="0"/>
              <a:t>Open Source Cloud Services</a:t>
            </a:r>
          </a:p>
        </p:txBody>
      </p:sp>
      <p:pic>
        <p:nvPicPr>
          <p:cNvPr id="4" name="Picture 3">
            <a:extLst>
              <a:ext uri="{FF2B5EF4-FFF2-40B4-BE49-F238E27FC236}">
                <a16:creationId xmlns:a16="http://schemas.microsoft.com/office/drawing/2014/main" id="{7D5A09CD-9F49-0E07-E563-0BCE5E83EA44}"/>
              </a:ext>
            </a:extLst>
          </p:cNvPr>
          <p:cNvPicPr>
            <a:picLocks noChangeAspect="1"/>
          </p:cNvPicPr>
          <p:nvPr/>
        </p:nvPicPr>
        <p:blipFill>
          <a:blip r:embed="rId2"/>
          <a:stretch>
            <a:fillRect/>
          </a:stretch>
        </p:blipFill>
        <p:spPr>
          <a:xfrm>
            <a:off x="442912" y="2600325"/>
            <a:ext cx="8258175" cy="1657350"/>
          </a:xfrm>
          <a:prstGeom prst="rect">
            <a:avLst/>
          </a:prstGeom>
        </p:spPr>
      </p:pic>
    </p:spTree>
    <p:extLst>
      <p:ext uri="{BB962C8B-B14F-4D97-AF65-F5344CB8AC3E}">
        <p14:creationId xmlns:p14="http://schemas.microsoft.com/office/powerpoint/2010/main" val="37157770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8BE51-7D40-6CD3-1EB2-B6A297C70731}"/>
              </a:ext>
            </a:extLst>
          </p:cNvPr>
          <p:cNvPicPr>
            <a:picLocks noChangeAspect="1"/>
          </p:cNvPicPr>
          <p:nvPr/>
        </p:nvPicPr>
        <p:blipFill>
          <a:blip r:embed="rId2"/>
          <a:stretch>
            <a:fillRect/>
          </a:stretch>
        </p:blipFill>
        <p:spPr>
          <a:xfrm>
            <a:off x="304800" y="2296064"/>
            <a:ext cx="8229600" cy="3869240"/>
          </a:xfrm>
          <a:prstGeom prst="rect">
            <a:avLst/>
          </a:prstGeom>
          <a:noFill/>
        </p:spPr>
      </p:pic>
      <p:sp>
        <p:nvSpPr>
          <p:cNvPr id="8" name="TextBox 7">
            <a:extLst>
              <a:ext uri="{FF2B5EF4-FFF2-40B4-BE49-F238E27FC236}">
                <a16:creationId xmlns:a16="http://schemas.microsoft.com/office/drawing/2014/main" id="{5AC4143E-CD18-EC38-C994-4C7AB01AAE8B}"/>
              </a:ext>
            </a:extLst>
          </p:cNvPr>
          <p:cNvSpPr txBox="1"/>
          <p:nvPr/>
        </p:nvSpPr>
        <p:spPr>
          <a:xfrm>
            <a:off x="1259632" y="508030"/>
            <a:ext cx="4572000"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IN" dirty="0"/>
              <a:t>Summary of Open Cloud Services</a:t>
            </a:r>
          </a:p>
        </p:txBody>
      </p:sp>
    </p:spTree>
    <p:extLst>
      <p:ext uri="{BB962C8B-B14F-4D97-AF65-F5344CB8AC3E}">
        <p14:creationId xmlns:p14="http://schemas.microsoft.com/office/powerpoint/2010/main" val="152325296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ngs You Should Know About XML-RPC Protocol — BestWebSoft">
            <a:extLst>
              <a:ext uri="{FF2B5EF4-FFF2-40B4-BE49-F238E27FC236}">
                <a16:creationId xmlns:a16="http://schemas.microsoft.com/office/drawing/2014/main" id="{F05043D5-2CB2-1EF5-3689-8C9DAD8EDE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1668557"/>
            <a:ext cx="8229600" cy="4176522"/>
          </a:xfrm>
          <a:prstGeom prst="rect">
            <a:avLst/>
          </a:prstGeom>
          <a:noFill/>
          <a:extLst>
            <a:ext uri="{909E8E84-426E-40DD-AFC4-6F175D3DCCD1}">
              <a14:hiddenFill xmlns:a14="http://schemas.microsoft.com/office/drawing/2010/main">
                <a:solidFill>
                  <a:srgbClr val="FFFFFF"/>
                </a:solidFill>
              </a14:hiddenFill>
            </a:ext>
          </a:extLst>
        </p:spPr>
      </p:pic>
      <p:sp>
        <p:nvSpPr>
          <p:cNvPr id="1028" name="Content Placeholder 2">
            <a:extLst>
              <a:ext uri="{FF2B5EF4-FFF2-40B4-BE49-F238E27FC236}">
                <a16:creationId xmlns:a16="http://schemas.microsoft.com/office/drawing/2014/main" id="{28D994C7-0016-6F9B-798C-9B71E6138E52}"/>
              </a:ext>
            </a:extLst>
          </p:cNvPr>
          <p:cNvSpPr>
            <a:spLocks noGrp="1"/>
          </p:cNvSpPr>
          <p:nvPr>
            <p:ph sz="quarter" idx="10"/>
          </p:nvPr>
        </p:nvSpPr>
        <p:spPr>
          <a:xfrm>
            <a:off x="304800" y="152400"/>
            <a:ext cx="6324600" cy="1143000"/>
          </a:xfrm>
        </p:spPr>
        <p:txBody>
          <a:bodyPr/>
          <a:lstStyle/>
          <a:p>
            <a:r>
              <a:rPr lang="en-US" dirty="0"/>
              <a:t>XML-RPC communication</a:t>
            </a:r>
          </a:p>
        </p:txBody>
      </p:sp>
    </p:spTree>
    <p:extLst>
      <p:ext uri="{BB962C8B-B14F-4D97-AF65-F5344CB8AC3E}">
        <p14:creationId xmlns:p14="http://schemas.microsoft.com/office/powerpoint/2010/main" val="6533145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 y="522272"/>
            <a:ext cx="8786874" cy="692150"/>
          </a:xfrm>
        </p:spPr>
        <p:txBody>
          <a:bodyPr>
            <a:normAutofit fontScale="90000"/>
          </a:bodyPr>
          <a:lstStyle/>
          <a:p>
            <a:pPr algn="l"/>
            <a:r>
              <a:rPr lang="en-US" dirty="0">
                <a:solidFill>
                  <a:schemeClr val="tx1"/>
                </a:solidFill>
                <a:latin typeface="Arial" pitchFamily="34" charset="0"/>
                <a:cs typeface="Arial" pitchFamily="34" charset="0"/>
              </a:rPr>
              <a:t>Why a Virtual Infrastructure Manager?</a:t>
            </a:r>
          </a:p>
        </p:txBody>
      </p:sp>
      <p:sp>
        <p:nvSpPr>
          <p:cNvPr id="3" name="AutoShape 2"/>
          <p:cNvSpPr>
            <a:spLocks noChangeArrowheads="1"/>
          </p:cNvSpPr>
          <p:nvPr/>
        </p:nvSpPr>
        <p:spPr bwMode="auto">
          <a:xfrm>
            <a:off x="1546163" y="5467352"/>
            <a:ext cx="5943600" cy="420687"/>
          </a:xfrm>
          <a:prstGeom prst="roundRect">
            <a:avLst>
              <a:gd name="adj" fmla="val 16667"/>
            </a:avLst>
          </a:prstGeom>
          <a:gradFill rotWithShape="0">
            <a:gsLst>
              <a:gs pos="0">
                <a:srgbClr val="355E00"/>
              </a:gs>
              <a:gs pos="100000">
                <a:srgbClr val="FFFFFF"/>
              </a:gs>
            </a:gsLst>
            <a:lin ang="5400000" scaled="1"/>
          </a:gradFill>
          <a:ln w="36720">
            <a:solidFill>
              <a:srgbClr val="000000"/>
            </a:solidFill>
            <a:round/>
            <a:headEnd/>
            <a:tailEnd/>
          </a:ln>
          <a:effectLst/>
        </p:spPr>
        <p:txBody>
          <a:bodyPr wrap="none" anchor="ctr">
            <a:prstTxWarp prst="textNoShape">
              <a:avLst/>
            </a:prstTxWarp>
          </a:bodyPr>
          <a:lstStyle/>
          <a:p>
            <a:endParaRPr lang="en-US"/>
          </a:p>
        </p:txBody>
      </p:sp>
      <p:pic>
        <p:nvPicPr>
          <p:cNvPr id="4" name="Picture 3"/>
          <p:cNvPicPr>
            <a:picLocks noChangeAspect="1" noChangeArrowheads="1"/>
          </p:cNvPicPr>
          <p:nvPr/>
        </p:nvPicPr>
        <p:blipFill>
          <a:blip r:embed="rId2" cstate="print"/>
          <a:srcRect/>
          <a:stretch>
            <a:fillRect/>
          </a:stretch>
        </p:blipFill>
        <p:spPr bwMode="auto">
          <a:xfrm>
            <a:off x="1777938" y="5976939"/>
            <a:ext cx="1289050" cy="1289050"/>
          </a:xfrm>
          <a:prstGeom prst="rect">
            <a:avLst/>
          </a:prstGeom>
          <a:noFill/>
          <a:ln w="9525">
            <a:noFill/>
            <a:round/>
            <a:headEnd/>
            <a:tailEnd/>
          </a:ln>
          <a:effectLst/>
        </p:spPr>
      </p:pic>
      <p:sp>
        <p:nvSpPr>
          <p:cNvPr id="5" name="AutoShape 4"/>
          <p:cNvSpPr>
            <a:spLocks noChangeArrowheads="1"/>
          </p:cNvSpPr>
          <p:nvPr/>
        </p:nvSpPr>
        <p:spPr bwMode="auto">
          <a:xfrm>
            <a:off x="1850963" y="5975352"/>
            <a:ext cx="1143000" cy="319087"/>
          </a:xfrm>
          <a:prstGeom prst="roundRect">
            <a:avLst>
              <a:gd name="adj" fmla="val 16667"/>
            </a:avLst>
          </a:prstGeom>
          <a:gradFill rotWithShape="0">
            <a:gsLst>
              <a:gs pos="0">
                <a:srgbClr val="FFFFFF"/>
              </a:gs>
              <a:gs pos="100000">
                <a:srgbClr val="996633"/>
              </a:gs>
            </a:gsLst>
            <a:lin ang="5400000" scaled="1"/>
          </a:gradFill>
          <a:ln w="9525">
            <a:solidFill>
              <a:srgbClr val="000000"/>
            </a:solidFill>
            <a:round/>
            <a:headEnd/>
            <a:tailEnd/>
          </a:ln>
          <a:effectLst/>
        </p:spPr>
        <p:txBody>
          <a:bodyPr wrap="none" lIns="90000" tIns="59112" rIns="90000" bIns="45000" anchor="ctr">
            <a:prstTxWarp prst="textNoShape">
              <a:avLst/>
            </a:prstTxWarp>
          </a:bodyPr>
          <a:lstStyle/>
          <a:p>
            <a:pPr algn="ctr">
              <a:tabLst>
                <a:tab pos="723900" algn="l"/>
              </a:tabLst>
            </a:pPr>
            <a:r>
              <a:rPr lang="en-US" sz="1600">
                <a:solidFill>
                  <a:srgbClr val="000000"/>
                </a:solidFill>
                <a:ea typeface="Bitstream Vera Sans" charset="0"/>
                <a:cs typeface="Bitstream Vera Sans" charset="0"/>
              </a:rPr>
              <a:t>hypervisor</a:t>
            </a:r>
          </a:p>
        </p:txBody>
      </p:sp>
      <p:pic>
        <p:nvPicPr>
          <p:cNvPr id="6" name="Picture 5"/>
          <p:cNvPicPr>
            <a:picLocks noChangeAspect="1" noChangeArrowheads="1"/>
          </p:cNvPicPr>
          <p:nvPr/>
        </p:nvPicPr>
        <p:blipFill>
          <a:blip r:embed="rId2" cstate="print"/>
          <a:srcRect/>
          <a:stretch>
            <a:fillRect/>
          </a:stretch>
        </p:blipFill>
        <p:spPr bwMode="auto">
          <a:xfrm>
            <a:off x="3182875" y="5976939"/>
            <a:ext cx="1289050" cy="1289050"/>
          </a:xfrm>
          <a:prstGeom prst="rect">
            <a:avLst/>
          </a:prstGeom>
          <a:noFill/>
          <a:ln w="9525">
            <a:noFill/>
            <a:round/>
            <a:headEnd/>
            <a:tailEnd/>
          </a:ln>
          <a:effectLst/>
        </p:spPr>
      </p:pic>
      <p:sp>
        <p:nvSpPr>
          <p:cNvPr id="7" name="AutoShape 6"/>
          <p:cNvSpPr>
            <a:spLocks noChangeArrowheads="1"/>
          </p:cNvSpPr>
          <p:nvPr/>
        </p:nvSpPr>
        <p:spPr bwMode="auto">
          <a:xfrm>
            <a:off x="3254313" y="5976939"/>
            <a:ext cx="1143000" cy="319088"/>
          </a:xfrm>
          <a:prstGeom prst="roundRect">
            <a:avLst>
              <a:gd name="adj" fmla="val 16667"/>
            </a:avLst>
          </a:prstGeom>
          <a:gradFill rotWithShape="0">
            <a:gsLst>
              <a:gs pos="0">
                <a:srgbClr val="FFFFFF"/>
              </a:gs>
              <a:gs pos="100000">
                <a:srgbClr val="996633"/>
              </a:gs>
            </a:gsLst>
            <a:lin ang="5400000" scaled="1"/>
          </a:gradFill>
          <a:ln w="9525">
            <a:solidFill>
              <a:srgbClr val="000000"/>
            </a:solidFill>
            <a:round/>
            <a:headEnd/>
            <a:tailEnd/>
          </a:ln>
          <a:effectLst/>
        </p:spPr>
        <p:txBody>
          <a:bodyPr wrap="none" lIns="90000" tIns="59112" rIns="90000" bIns="45000" anchor="ctr">
            <a:prstTxWarp prst="textNoShape">
              <a:avLst/>
            </a:prstTxWarp>
          </a:bodyPr>
          <a:lstStyle/>
          <a:p>
            <a:pPr algn="ctr">
              <a:tabLst>
                <a:tab pos="723900" algn="l"/>
              </a:tabLst>
            </a:pPr>
            <a:r>
              <a:rPr lang="en-US" sz="1600">
                <a:solidFill>
                  <a:srgbClr val="000000"/>
                </a:solidFill>
                <a:ea typeface="Bitstream Vera Sans" charset="0"/>
                <a:cs typeface="Bitstream Vera Sans" charset="0"/>
              </a:rPr>
              <a:t>hypervisor</a:t>
            </a:r>
          </a:p>
        </p:txBody>
      </p:sp>
      <p:pic>
        <p:nvPicPr>
          <p:cNvPr id="8" name="Picture 7"/>
          <p:cNvPicPr>
            <a:picLocks noChangeAspect="1" noChangeArrowheads="1"/>
          </p:cNvPicPr>
          <p:nvPr/>
        </p:nvPicPr>
        <p:blipFill>
          <a:blip r:embed="rId2" cstate="print"/>
          <a:srcRect/>
          <a:stretch>
            <a:fillRect/>
          </a:stretch>
        </p:blipFill>
        <p:spPr bwMode="auto">
          <a:xfrm>
            <a:off x="4586225" y="5976939"/>
            <a:ext cx="1289050" cy="1289050"/>
          </a:xfrm>
          <a:prstGeom prst="rect">
            <a:avLst/>
          </a:prstGeom>
          <a:noFill/>
          <a:ln w="9525">
            <a:noFill/>
            <a:round/>
            <a:headEnd/>
            <a:tailEnd/>
          </a:ln>
          <a:effectLst/>
        </p:spPr>
      </p:pic>
      <p:sp>
        <p:nvSpPr>
          <p:cNvPr id="9" name="AutoShape 8"/>
          <p:cNvSpPr>
            <a:spLocks noChangeArrowheads="1"/>
          </p:cNvSpPr>
          <p:nvPr/>
        </p:nvSpPr>
        <p:spPr bwMode="auto">
          <a:xfrm>
            <a:off x="4659250" y="5976939"/>
            <a:ext cx="1143000" cy="319088"/>
          </a:xfrm>
          <a:prstGeom prst="roundRect">
            <a:avLst>
              <a:gd name="adj" fmla="val 16667"/>
            </a:avLst>
          </a:prstGeom>
          <a:gradFill rotWithShape="0">
            <a:gsLst>
              <a:gs pos="0">
                <a:srgbClr val="FFFFFF"/>
              </a:gs>
              <a:gs pos="100000">
                <a:srgbClr val="996633"/>
              </a:gs>
            </a:gsLst>
            <a:lin ang="5400000" scaled="1"/>
          </a:gradFill>
          <a:ln w="9525">
            <a:solidFill>
              <a:srgbClr val="000000"/>
            </a:solidFill>
            <a:round/>
            <a:headEnd/>
            <a:tailEnd/>
          </a:ln>
          <a:effectLst/>
        </p:spPr>
        <p:txBody>
          <a:bodyPr wrap="none" lIns="90000" tIns="59112" rIns="90000" bIns="45000" anchor="ctr">
            <a:prstTxWarp prst="textNoShape">
              <a:avLst/>
            </a:prstTxWarp>
          </a:bodyPr>
          <a:lstStyle/>
          <a:p>
            <a:pPr algn="ctr">
              <a:tabLst>
                <a:tab pos="723900" algn="l"/>
              </a:tabLst>
            </a:pPr>
            <a:r>
              <a:rPr lang="en-US" sz="1600">
                <a:solidFill>
                  <a:srgbClr val="000000"/>
                </a:solidFill>
                <a:ea typeface="Bitstream Vera Sans" charset="0"/>
                <a:cs typeface="Bitstream Vera Sans" charset="0"/>
              </a:rPr>
              <a:t>hypervisor</a:t>
            </a:r>
          </a:p>
        </p:txBody>
      </p:sp>
      <p:pic>
        <p:nvPicPr>
          <p:cNvPr id="10" name="Picture 9"/>
          <p:cNvPicPr>
            <a:picLocks noChangeAspect="1" noChangeArrowheads="1"/>
          </p:cNvPicPr>
          <p:nvPr/>
        </p:nvPicPr>
        <p:blipFill>
          <a:blip r:embed="rId2" cstate="print"/>
          <a:srcRect/>
          <a:stretch>
            <a:fillRect/>
          </a:stretch>
        </p:blipFill>
        <p:spPr bwMode="auto">
          <a:xfrm>
            <a:off x="5991163" y="5976939"/>
            <a:ext cx="1289050" cy="1289050"/>
          </a:xfrm>
          <a:prstGeom prst="rect">
            <a:avLst/>
          </a:prstGeom>
          <a:noFill/>
          <a:ln w="9525">
            <a:noFill/>
            <a:round/>
            <a:headEnd/>
            <a:tailEnd/>
          </a:ln>
          <a:effectLst/>
        </p:spPr>
      </p:pic>
      <p:sp>
        <p:nvSpPr>
          <p:cNvPr id="11" name="AutoShape 10"/>
          <p:cNvSpPr>
            <a:spLocks noChangeArrowheads="1"/>
          </p:cNvSpPr>
          <p:nvPr/>
        </p:nvSpPr>
        <p:spPr bwMode="auto">
          <a:xfrm>
            <a:off x="6064188" y="5976939"/>
            <a:ext cx="1143000" cy="319088"/>
          </a:xfrm>
          <a:prstGeom prst="roundRect">
            <a:avLst>
              <a:gd name="adj" fmla="val 16667"/>
            </a:avLst>
          </a:prstGeom>
          <a:gradFill rotWithShape="0">
            <a:gsLst>
              <a:gs pos="0">
                <a:srgbClr val="FFFFFF"/>
              </a:gs>
              <a:gs pos="100000">
                <a:srgbClr val="996633"/>
              </a:gs>
            </a:gsLst>
            <a:lin ang="5400000" scaled="1"/>
          </a:gradFill>
          <a:ln w="9525">
            <a:solidFill>
              <a:srgbClr val="000000"/>
            </a:solidFill>
            <a:round/>
            <a:headEnd/>
            <a:tailEnd/>
          </a:ln>
          <a:effectLst/>
        </p:spPr>
        <p:txBody>
          <a:bodyPr wrap="none" lIns="90000" tIns="59112" rIns="90000" bIns="45000" anchor="ctr">
            <a:prstTxWarp prst="textNoShape">
              <a:avLst/>
            </a:prstTxWarp>
          </a:bodyPr>
          <a:lstStyle/>
          <a:p>
            <a:pPr algn="ctr">
              <a:tabLst>
                <a:tab pos="723900" algn="l"/>
              </a:tabLst>
            </a:pPr>
            <a:r>
              <a:rPr lang="en-US" sz="1600">
                <a:solidFill>
                  <a:srgbClr val="000000"/>
                </a:solidFill>
                <a:ea typeface="Bitstream Vera Sans" charset="0"/>
                <a:cs typeface="Bitstream Vera Sans" charset="0"/>
              </a:rPr>
              <a:t>hypervisor</a:t>
            </a:r>
          </a:p>
        </p:txBody>
      </p:sp>
      <p:sp>
        <p:nvSpPr>
          <p:cNvPr id="12" name="Text Box 11"/>
          <p:cNvSpPr txBox="1">
            <a:spLocks noChangeArrowheads="1"/>
          </p:cNvSpPr>
          <p:nvPr/>
        </p:nvSpPr>
        <p:spPr bwMode="auto">
          <a:xfrm>
            <a:off x="1800163" y="5459414"/>
            <a:ext cx="5513387" cy="430213"/>
          </a:xfrm>
          <a:prstGeom prst="rect">
            <a:avLst/>
          </a:prstGeom>
          <a:noFill/>
          <a:ln w="9525">
            <a:noFill/>
            <a:round/>
            <a:headEnd/>
            <a:tailEnd/>
          </a:ln>
          <a:effectLst/>
        </p:spPr>
        <p:txBody>
          <a:bodyPr lIns="90000" tIns="66168" rIns="90000" bIns="45000">
            <a:prstTxWarp prst="textNoShape">
              <a:avLst/>
            </a:prstTxWarp>
          </a:bodyPr>
          <a:lstStyle/>
          <a:p>
            <a:pPr algn="ctr">
              <a:tabLst>
                <a:tab pos="723900" algn="l"/>
                <a:tab pos="1447800" algn="l"/>
                <a:tab pos="2171700" algn="l"/>
                <a:tab pos="2895600" algn="l"/>
                <a:tab pos="3619500" algn="l"/>
                <a:tab pos="4343400" algn="l"/>
                <a:tab pos="5067300" algn="l"/>
              </a:tabLst>
            </a:pPr>
            <a:r>
              <a:rPr lang="en-US" sz="2400" b="1">
                <a:solidFill>
                  <a:srgbClr val="000000"/>
                </a:solidFill>
                <a:ea typeface="Bitstream Vera Sans" charset="0"/>
                <a:cs typeface="Bitstream Vera Sans" charset="0"/>
              </a:rPr>
              <a:t>OpenNebula (VIM)</a:t>
            </a:r>
          </a:p>
        </p:txBody>
      </p:sp>
      <p:grpSp>
        <p:nvGrpSpPr>
          <p:cNvPr id="13" name="Group 12"/>
          <p:cNvGrpSpPr>
            <a:grpSpLocks/>
          </p:cNvGrpSpPr>
          <p:nvPr/>
        </p:nvGrpSpPr>
        <p:grpSpPr bwMode="auto">
          <a:xfrm>
            <a:off x="1847788" y="4486277"/>
            <a:ext cx="1098550" cy="1041400"/>
            <a:chOff x="1349" y="2631"/>
            <a:chExt cx="692" cy="656"/>
          </a:xfrm>
        </p:grpSpPr>
        <p:pic>
          <p:nvPicPr>
            <p:cNvPr id="14" name="Picture 13"/>
            <p:cNvPicPr>
              <a:picLocks noChangeAspect="1" noChangeArrowheads="1"/>
            </p:cNvPicPr>
            <p:nvPr/>
          </p:nvPicPr>
          <p:blipFill>
            <a:blip r:embed="rId3" cstate="print"/>
            <a:srcRect/>
            <a:stretch>
              <a:fillRect/>
            </a:stretch>
          </p:blipFill>
          <p:spPr bwMode="auto">
            <a:xfrm>
              <a:off x="1575" y="2631"/>
              <a:ext cx="466" cy="657"/>
            </a:xfrm>
            <a:prstGeom prst="rect">
              <a:avLst/>
            </a:prstGeom>
            <a:noFill/>
            <a:ln w="9525">
              <a:noFill/>
              <a:round/>
              <a:headEnd/>
              <a:tailEnd/>
            </a:ln>
            <a:effectLst/>
          </p:spPr>
        </p:pic>
        <p:pic>
          <p:nvPicPr>
            <p:cNvPr id="15" name="Picture 14"/>
            <p:cNvPicPr>
              <a:picLocks noChangeAspect="1" noChangeArrowheads="1"/>
            </p:cNvPicPr>
            <p:nvPr/>
          </p:nvPicPr>
          <p:blipFill>
            <a:blip r:embed="rId3" cstate="print"/>
            <a:srcRect/>
            <a:stretch>
              <a:fillRect/>
            </a:stretch>
          </p:blipFill>
          <p:spPr bwMode="auto">
            <a:xfrm>
              <a:off x="1349" y="2631"/>
              <a:ext cx="466" cy="657"/>
            </a:xfrm>
            <a:prstGeom prst="rect">
              <a:avLst/>
            </a:prstGeom>
            <a:noFill/>
            <a:ln w="9525">
              <a:noFill/>
              <a:round/>
              <a:headEnd/>
              <a:tailEnd/>
            </a:ln>
            <a:effectLst/>
          </p:spPr>
        </p:pic>
      </p:grpSp>
      <p:grpSp>
        <p:nvGrpSpPr>
          <p:cNvPr id="16" name="Group 15"/>
          <p:cNvGrpSpPr>
            <a:grpSpLocks/>
          </p:cNvGrpSpPr>
          <p:nvPr/>
        </p:nvGrpSpPr>
        <p:grpSpPr bwMode="auto">
          <a:xfrm>
            <a:off x="3251138" y="4486277"/>
            <a:ext cx="1098550" cy="1041400"/>
            <a:chOff x="2233" y="2631"/>
            <a:chExt cx="692" cy="656"/>
          </a:xfrm>
        </p:grpSpPr>
        <p:pic>
          <p:nvPicPr>
            <p:cNvPr id="17" name="Picture 16"/>
            <p:cNvPicPr>
              <a:picLocks noChangeAspect="1" noChangeArrowheads="1"/>
            </p:cNvPicPr>
            <p:nvPr/>
          </p:nvPicPr>
          <p:blipFill>
            <a:blip r:embed="rId3" cstate="print"/>
            <a:srcRect/>
            <a:stretch>
              <a:fillRect/>
            </a:stretch>
          </p:blipFill>
          <p:spPr bwMode="auto">
            <a:xfrm>
              <a:off x="2460" y="2631"/>
              <a:ext cx="466" cy="657"/>
            </a:xfrm>
            <a:prstGeom prst="rect">
              <a:avLst/>
            </a:prstGeom>
            <a:noFill/>
            <a:ln w="9525">
              <a:noFill/>
              <a:round/>
              <a:headEnd/>
              <a:tailEnd/>
            </a:ln>
            <a:effectLst/>
          </p:spPr>
        </p:pic>
        <p:pic>
          <p:nvPicPr>
            <p:cNvPr id="18" name="Picture 17"/>
            <p:cNvPicPr>
              <a:picLocks noChangeAspect="1" noChangeArrowheads="1"/>
            </p:cNvPicPr>
            <p:nvPr/>
          </p:nvPicPr>
          <p:blipFill>
            <a:blip r:embed="rId3" cstate="print"/>
            <a:srcRect/>
            <a:stretch>
              <a:fillRect/>
            </a:stretch>
          </p:blipFill>
          <p:spPr bwMode="auto">
            <a:xfrm>
              <a:off x="2233" y="2631"/>
              <a:ext cx="466" cy="657"/>
            </a:xfrm>
            <a:prstGeom prst="rect">
              <a:avLst/>
            </a:prstGeom>
            <a:noFill/>
            <a:ln w="9525">
              <a:noFill/>
              <a:round/>
              <a:headEnd/>
              <a:tailEnd/>
            </a:ln>
            <a:effectLst/>
          </p:spPr>
        </p:pic>
      </p:grpSp>
      <p:pic>
        <p:nvPicPr>
          <p:cNvPr id="19" name="Picture 18"/>
          <p:cNvPicPr>
            <a:picLocks noChangeAspect="1" noChangeArrowheads="1"/>
          </p:cNvPicPr>
          <p:nvPr/>
        </p:nvPicPr>
        <p:blipFill>
          <a:blip r:embed="rId3" cstate="print"/>
          <a:srcRect/>
          <a:stretch>
            <a:fillRect/>
          </a:stretch>
        </p:blipFill>
        <p:spPr bwMode="auto">
          <a:xfrm>
            <a:off x="4835463" y="4486277"/>
            <a:ext cx="739775" cy="1042987"/>
          </a:xfrm>
          <a:prstGeom prst="rect">
            <a:avLst/>
          </a:prstGeom>
          <a:noFill/>
          <a:ln w="9525">
            <a:noFill/>
            <a:round/>
            <a:headEnd/>
            <a:tailEnd/>
          </a:ln>
          <a:effectLst/>
        </p:spPr>
      </p:pic>
      <p:grpSp>
        <p:nvGrpSpPr>
          <p:cNvPr id="20" name="Group 19"/>
          <p:cNvGrpSpPr>
            <a:grpSpLocks/>
          </p:cNvGrpSpPr>
          <p:nvPr/>
        </p:nvGrpSpPr>
        <p:grpSpPr bwMode="auto">
          <a:xfrm>
            <a:off x="6061013" y="4413252"/>
            <a:ext cx="1098550" cy="1184275"/>
            <a:chOff x="4003" y="2585"/>
            <a:chExt cx="692" cy="746"/>
          </a:xfrm>
        </p:grpSpPr>
        <p:pic>
          <p:nvPicPr>
            <p:cNvPr id="21" name="Picture 20"/>
            <p:cNvPicPr>
              <a:picLocks noChangeAspect="1" noChangeArrowheads="1"/>
            </p:cNvPicPr>
            <p:nvPr/>
          </p:nvPicPr>
          <p:blipFill>
            <a:blip r:embed="rId3" cstate="print"/>
            <a:srcRect/>
            <a:stretch>
              <a:fillRect/>
            </a:stretch>
          </p:blipFill>
          <p:spPr bwMode="auto">
            <a:xfrm>
              <a:off x="4229" y="2585"/>
              <a:ext cx="466" cy="657"/>
            </a:xfrm>
            <a:prstGeom prst="rect">
              <a:avLst/>
            </a:prstGeom>
            <a:noFill/>
            <a:ln w="9525">
              <a:noFill/>
              <a:round/>
              <a:headEnd/>
              <a:tailEnd/>
            </a:ln>
            <a:effectLst/>
          </p:spPr>
        </p:pic>
        <p:pic>
          <p:nvPicPr>
            <p:cNvPr id="22" name="Picture 21"/>
            <p:cNvPicPr>
              <a:picLocks noChangeAspect="1" noChangeArrowheads="1"/>
            </p:cNvPicPr>
            <p:nvPr/>
          </p:nvPicPr>
          <p:blipFill>
            <a:blip r:embed="rId3" cstate="print"/>
            <a:srcRect/>
            <a:stretch>
              <a:fillRect/>
            </a:stretch>
          </p:blipFill>
          <p:spPr bwMode="auto">
            <a:xfrm>
              <a:off x="4003" y="2585"/>
              <a:ext cx="466" cy="657"/>
            </a:xfrm>
            <a:prstGeom prst="rect">
              <a:avLst/>
            </a:prstGeom>
            <a:noFill/>
            <a:ln w="9525">
              <a:noFill/>
              <a:round/>
              <a:headEnd/>
              <a:tailEnd/>
            </a:ln>
            <a:effectLst/>
          </p:spPr>
        </p:pic>
        <p:pic>
          <p:nvPicPr>
            <p:cNvPr id="23" name="Picture 22"/>
            <p:cNvPicPr>
              <a:picLocks noChangeAspect="1" noChangeArrowheads="1"/>
            </p:cNvPicPr>
            <p:nvPr/>
          </p:nvPicPr>
          <p:blipFill>
            <a:blip r:embed="rId3" cstate="print"/>
            <a:srcRect/>
            <a:stretch>
              <a:fillRect/>
            </a:stretch>
          </p:blipFill>
          <p:spPr bwMode="auto">
            <a:xfrm>
              <a:off x="4071" y="2676"/>
              <a:ext cx="466" cy="657"/>
            </a:xfrm>
            <a:prstGeom prst="rect">
              <a:avLst/>
            </a:prstGeom>
            <a:noFill/>
            <a:ln w="9525">
              <a:noFill/>
              <a:round/>
              <a:headEnd/>
              <a:tailEnd/>
            </a:ln>
            <a:effectLst/>
          </p:spPr>
        </p:pic>
      </p:grpSp>
      <p:sp>
        <p:nvSpPr>
          <p:cNvPr id="24" name="Text Box 23"/>
          <p:cNvSpPr txBox="1">
            <a:spLocks noChangeArrowheads="1"/>
          </p:cNvSpPr>
          <p:nvPr/>
        </p:nvSpPr>
        <p:spPr bwMode="auto">
          <a:xfrm>
            <a:off x="2136713" y="4740277"/>
            <a:ext cx="565150" cy="395287"/>
          </a:xfrm>
          <a:prstGeom prst="rect">
            <a:avLst/>
          </a:prstGeom>
          <a:noFill/>
          <a:ln w="9525">
            <a:noFill/>
            <a:round/>
            <a:headEnd/>
            <a:tailEnd/>
          </a:ln>
          <a:effectLst/>
        </p:spPr>
        <p:txBody>
          <a:bodyPr lIns="90000" tIns="62640" rIns="90000" bIns="45000">
            <a:prstTxWarp prst="textNoShape">
              <a:avLst/>
            </a:prstTxWarp>
          </a:bodyPr>
          <a:lstStyle/>
          <a:p>
            <a:pPr algn="ctr"/>
            <a:r>
              <a:rPr lang="en-US" sz="2000">
                <a:solidFill>
                  <a:srgbClr val="000000"/>
                </a:solidFill>
                <a:ea typeface="Bitstream Vera Sans" charset="0"/>
                <a:cs typeface="Bitstream Vera Sans" charset="0"/>
              </a:rPr>
              <a:t>VM</a:t>
            </a:r>
          </a:p>
        </p:txBody>
      </p:sp>
      <p:sp>
        <p:nvSpPr>
          <p:cNvPr id="25" name="Text Box 24"/>
          <p:cNvSpPr txBox="1">
            <a:spLocks noChangeArrowheads="1"/>
          </p:cNvSpPr>
          <p:nvPr/>
        </p:nvSpPr>
        <p:spPr bwMode="auto">
          <a:xfrm>
            <a:off x="3613088" y="4741864"/>
            <a:ext cx="565150" cy="395288"/>
          </a:xfrm>
          <a:prstGeom prst="rect">
            <a:avLst/>
          </a:prstGeom>
          <a:noFill/>
          <a:ln w="9525">
            <a:noFill/>
            <a:round/>
            <a:headEnd/>
            <a:tailEnd/>
          </a:ln>
          <a:effectLst/>
        </p:spPr>
        <p:txBody>
          <a:bodyPr lIns="90000" tIns="62640" rIns="90000" bIns="45000">
            <a:prstTxWarp prst="textNoShape">
              <a:avLst/>
            </a:prstTxWarp>
          </a:bodyPr>
          <a:lstStyle/>
          <a:p>
            <a:pPr algn="ctr"/>
            <a:r>
              <a:rPr lang="en-US" sz="2000">
                <a:solidFill>
                  <a:srgbClr val="000000"/>
                </a:solidFill>
                <a:ea typeface="Bitstream Vera Sans" charset="0"/>
                <a:cs typeface="Bitstream Vera Sans" charset="0"/>
              </a:rPr>
              <a:t>VM</a:t>
            </a:r>
          </a:p>
        </p:txBody>
      </p:sp>
      <p:sp>
        <p:nvSpPr>
          <p:cNvPr id="26" name="Text Box 25"/>
          <p:cNvSpPr txBox="1">
            <a:spLocks noChangeArrowheads="1"/>
          </p:cNvSpPr>
          <p:nvPr/>
        </p:nvSpPr>
        <p:spPr bwMode="auto">
          <a:xfrm>
            <a:off x="4981513" y="4741864"/>
            <a:ext cx="565150" cy="395288"/>
          </a:xfrm>
          <a:prstGeom prst="rect">
            <a:avLst/>
          </a:prstGeom>
          <a:noFill/>
          <a:ln w="9525">
            <a:noFill/>
            <a:round/>
            <a:headEnd/>
            <a:tailEnd/>
          </a:ln>
          <a:effectLst/>
        </p:spPr>
        <p:txBody>
          <a:bodyPr lIns="90000" tIns="62640" rIns="90000" bIns="45000">
            <a:prstTxWarp prst="textNoShape">
              <a:avLst/>
            </a:prstTxWarp>
          </a:bodyPr>
          <a:lstStyle/>
          <a:p>
            <a:pPr algn="ctr"/>
            <a:r>
              <a:rPr lang="en-US" sz="2000">
                <a:solidFill>
                  <a:srgbClr val="000000"/>
                </a:solidFill>
                <a:ea typeface="Bitstream Vera Sans" charset="0"/>
                <a:cs typeface="Bitstream Vera Sans" charset="0"/>
              </a:rPr>
              <a:t>VM</a:t>
            </a:r>
          </a:p>
        </p:txBody>
      </p:sp>
      <p:sp>
        <p:nvSpPr>
          <p:cNvPr id="27" name="Text Box 26"/>
          <p:cNvSpPr txBox="1">
            <a:spLocks noChangeArrowheads="1"/>
          </p:cNvSpPr>
          <p:nvPr/>
        </p:nvSpPr>
        <p:spPr bwMode="auto">
          <a:xfrm>
            <a:off x="6384863" y="4741864"/>
            <a:ext cx="565150" cy="395288"/>
          </a:xfrm>
          <a:prstGeom prst="rect">
            <a:avLst/>
          </a:prstGeom>
          <a:noFill/>
          <a:ln w="9525">
            <a:noFill/>
            <a:round/>
            <a:headEnd/>
            <a:tailEnd/>
          </a:ln>
          <a:effectLst/>
        </p:spPr>
        <p:txBody>
          <a:bodyPr lIns="90000" tIns="62640" rIns="90000" bIns="45000">
            <a:prstTxWarp prst="textNoShape">
              <a:avLst/>
            </a:prstTxWarp>
          </a:bodyPr>
          <a:lstStyle/>
          <a:p>
            <a:pPr algn="ctr"/>
            <a:r>
              <a:rPr lang="en-US" sz="2000">
                <a:solidFill>
                  <a:srgbClr val="000000"/>
                </a:solidFill>
                <a:ea typeface="Bitstream Vera Sans" charset="0"/>
                <a:cs typeface="Bitstream Vera Sans" charset="0"/>
              </a:rPr>
              <a:t>VM</a:t>
            </a:r>
          </a:p>
        </p:txBody>
      </p:sp>
      <p:sp>
        <p:nvSpPr>
          <p:cNvPr id="28" name="Rectangle 28"/>
          <p:cNvSpPr txBox="1">
            <a:spLocks noChangeArrowheads="1"/>
          </p:cNvSpPr>
          <p:nvPr/>
        </p:nvSpPr>
        <p:spPr bwMode="auto">
          <a:xfrm>
            <a:off x="5021" y="1428736"/>
            <a:ext cx="7853127" cy="2847991"/>
          </a:xfrm>
          <a:prstGeom prst="rect">
            <a:avLst/>
          </a:prstGeom>
          <a:noFill/>
          <a:ln w="9525">
            <a:noFill/>
            <a:round/>
            <a:headEnd/>
            <a:tailEnd/>
          </a:ln>
          <a:effectLst/>
        </p:spPr>
        <p:txBody>
          <a:bodyPr vert="horz" wrap="square" lIns="0" tIns="19404" rIns="0" bIns="0" numCol="1" anchor="t" anchorCtr="0" compatLnSpc="1">
            <a:prstTxWarp prst="textNoShape">
              <a:avLst/>
            </a:prstTxWarp>
          </a:bodyPr>
          <a:lstStyle/>
          <a:p>
            <a:pPr marL="431800" marR="0" lvl="0" indent="-323850" algn="l" defTabSz="457200" rtl="0" eaLnBrk="1" fontAlgn="base" latinLnBrk="0" hangingPunct="0">
              <a:lnSpc>
                <a:spcPct val="70000"/>
              </a:lnSpc>
              <a:spcBef>
                <a:spcPct val="0"/>
              </a:spcBef>
              <a:spcAft>
                <a:spcPts val="1425"/>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22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VMs</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are great!!...but something more is needed</a:t>
            </a:r>
          </a:p>
          <a:p>
            <a:pPr marL="863600" marR="0" lvl="1" indent="-323850" algn="l" defTabSz="457200" rtl="0" eaLnBrk="1" fontAlgn="base" latinLnBrk="0" hangingPunct="0">
              <a:lnSpc>
                <a:spcPct val="70000"/>
              </a:lnSpc>
              <a:spcBef>
                <a:spcPct val="0"/>
              </a:spcBef>
              <a:spcAft>
                <a:spcPts val="1138"/>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Where did/do I put my VM?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scheduling &amp; monitoring</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
            </a:r>
          </a:p>
          <a:p>
            <a:pPr marL="863600" marR="0" lvl="1" indent="-323850" algn="l" defTabSz="457200" rtl="0" eaLnBrk="1" fontAlgn="base" latinLnBrk="0" hangingPunct="0">
              <a:lnSpc>
                <a:spcPct val="70000"/>
              </a:lnSpc>
              <a:spcBef>
                <a:spcPct val="0"/>
              </a:spcBef>
              <a:spcAft>
                <a:spcPts val="1138"/>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How do I provision a new cluster node?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clone</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
            </a:r>
          </a:p>
          <a:p>
            <a:pPr marL="863600" marR="0" lvl="1" indent="-323850" algn="l" defTabSz="457200" rtl="0" eaLnBrk="1" fontAlgn="base" latinLnBrk="0" hangingPunct="0">
              <a:lnSpc>
                <a:spcPct val="70000"/>
              </a:lnSpc>
              <a:spcBef>
                <a:spcPct val="0"/>
              </a:spcBef>
              <a:spcAft>
                <a:spcPts val="1138"/>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What IP addresses are available?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networking</a:t>
            </a:r>
            <a:r>
              <a:rPr kumimoji="0" lang="en-US" sz="2200" b="0" i="1" u="none" strike="noStrike" kern="0" cap="none" spc="0" normalizeH="0" baseline="0" noProof="0" dirty="0">
                <a:ln>
                  <a:noFill/>
                </a:ln>
                <a:solidFill>
                  <a:srgbClr val="000000"/>
                </a:solidFill>
                <a:effectLst/>
                <a:uLnTx/>
                <a:uFillTx/>
                <a:latin typeface="Arial" pitchFamily="34" charset="0"/>
                <a:ea typeface="+mn-ea"/>
                <a:cs typeface="Arial" pitchFamily="34" charset="0"/>
              </a:rPr>
              <a:t>)</a:t>
            </a:r>
          </a:p>
          <a:p>
            <a:pPr marL="431800" marR="0" lvl="0" indent="-323850" algn="l" defTabSz="457200" rtl="0" eaLnBrk="1" fontAlgn="base" latinLnBrk="0" hangingPunct="0">
              <a:lnSpc>
                <a:spcPct val="70000"/>
              </a:lnSpc>
              <a:spcBef>
                <a:spcPct val="0"/>
              </a:spcBef>
              <a:spcAft>
                <a:spcPts val="1425"/>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Provide a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uniform view</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of the resource pool</a:t>
            </a:r>
          </a:p>
          <a:p>
            <a:pPr marL="431800" marR="0" lvl="0" indent="-323850" algn="l" defTabSz="457200" rtl="0" eaLnBrk="1" fontAlgn="base" latinLnBrk="0" hangingPunct="0">
              <a:lnSpc>
                <a:spcPct val="70000"/>
              </a:lnSpc>
              <a:spcBef>
                <a:spcPct val="0"/>
              </a:spcBef>
              <a:spcAft>
                <a:spcPts val="1425"/>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Life-cycle management</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and monitoring of VM</a:t>
            </a:r>
          </a:p>
          <a:p>
            <a:pPr marL="431800" marR="0" lvl="0" indent="-323850" algn="l" defTabSz="457200" rtl="0" eaLnBrk="1" fontAlgn="base" latinLnBrk="0" hangingPunct="0">
              <a:lnSpc>
                <a:spcPct val="70000"/>
              </a:lnSpc>
              <a:spcBef>
                <a:spcPct val="0"/>
              </a:spcBef>
              <a:spcAft>
                <a:spcPts val="1425"/>
              </a:spcAft>
              <a:buClr>
                <a:srgbClr val="0000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The VIM should </a:t>
            </a:r>
            <a:r>
              <a:rPr kumimoji="0" lang="en-US" sz="2200" b="1" i="1" u="none" strike="noStrike" kern="0" cap="none" spc="0" normalizeH="0" baseline="0" noProof="0" dirty="0">
                <a:ln>
                  <a:noFill/>
                </a:ln>
                <a:solidFill>
                  <a:srgbClr val="000000"/>
                </a:solidFill>
                <a:effectLst/>
                <a:uLnTx/>
                <a:uFillTx/>
                <a:latin typeface="Arial" pitchFamily="34" charset="0"/>
                <a:ea typeface="+mn-ea"/>
                <a:cs typeface="Arial" pitchFamily="34" charset="0"/>
              </a:rPr>
              <a:t>integrate</a:t>
            </a:r>
            <a:r>
              <a:rPr kumimoji="0" lang="en-US" sz="22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Image, Network and Virtualization</a:t>
            </a:r>
          </a:p>
        </p:txBody>
      </p:sp>
      <p:sp>
        <p:nvSpPr>
          <p:cNvPr id="29" name="Rectangle 104"/>
          <p:cNvSpPr>
            <a:spLocks noChangeArrowheads="1"/>
          </p:cNvSpPr>
          <p:nvPr/>
        </p:nvSpPr>
        <p:spPr bwMode="auto">
          <a:xfrm>
            <a:off x="633413" y="395288"/>
            <a:ext cx="8137525" cy="431800"/>
          </a:xfrm>
          <a:prstGeom prst="rect">
            <a:avLst/>
          </a:prstGeom>
          <a:noFill/>
          <a:ln w="9525">
            <a:noFill/>
            <a:miter lim="800000"/>
            <a:headEnd/>
            <a:tailEnd/>
          </a:ln>
        </p:spPr>
        <p:txBody>
          <a:bodyPr anchor="ctr">
            <a:prstTxWarp prst="textNoShape">
              <a:avLst/>
            </a:prstTxWarp>
          </a:bodyPr>
          <a:lstStyle/>
          <a:p>
            <a:pPr marL="342900" indent="-342900" algn="l"/>
            <a:endParaRPr lang="en-US" sz="1600" b="0" i="1" dirty="0">
              <a:solidFill>
                <a:srgbClr val="32425D"/>
              </a:solidFill>
            </a:endParaRPr>
          </a:p>
        </p:txBody>
      </p:sp>
      <p:pic>
        <p:nvPicPr>
          <p:cNvPr id="31" name="Picture 18" descr="Image result for cartoon wise man"/>
          <p:cNvPicPr>
            <a:picLocks noChangeAspect="1" noChangeArrowheads="1"/>
          </p:cNvPicPr>
          <p:nvPr/>
        </p:nvPicPr>
        <p:blipFill>
          <a:blip r:embed="rId4"/>
          <a:srcRect/>
          <a:stretch>
            <a:fillRect/>
          </a:stretch>
        </p:blipFill>
        <p:spPr bwMode="auto">
          <a:xfrm>
            <a:off x="7715240" y="1214422"/>
            <a:ext cx="1428760" cy="1970705"/>
          </a:xfrm>
          <a:prstGeom prst="rect">
            <a:avLst/>
          </a:prstGeom>
          <a:noFill/>
        </p:spPr>
      </p:pic>
      <p:pic>
        <p:nvPicPr>
          <p:cNvPr id="33" name="Picture 16" descr="Image result for cartoon man"/>
          <p:cNvPicPr>
            <a:picLocks noChangeAspect="1" noChangeArrowheads="1"/>
          </p:cNvPicPr>
          <p:nvPr/>
        </p:nvPicPr>
        <p:blipFill>
          <a:blip r:embed="rId5"/>
          <a:srcRect/>
          <a:stretch>
            <a:fillRect/>
          </a:stretch>
        </p:blipFill>
        <p:spPr bwMode="auto">
          <a:xfrm flipH="1">
            <a:off x="285720" y="4286256"/>
            <a:ext cx="1000132" cy="2237331"/>
          </a:xfrm>
          <a:prstGeom prst="rect">
            <a:avLst/>
          </a:prstGeom>
          <a:noFill/>
        </p:spPr>
      </p:pic>
    </p:spTree>
    <p:extLst>
      <p:ext uri="{BB962C8B-B14F-4D97-AF65-F5344CB8AC3E}">
        <p14:creationId xmlns:p14="http://schemas.microsoft.com/office/powerpoint/2010/main" val="3192182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12"/>
          <p:cNvSpPr txBox="1">
            <a:spLocks noChangeArrowheads="1"/>
          </p:cNvSpPr>
          <p:nvPr/>
        </p:nvSpPr>
        <p:spPr bwMode="auto">
          <a:xfrm>
            <a:off x="-38264" y="1660635"/>
            <a:ext cx="9182264" cy="1510286"/>
          </a:xfrm>
          <a:prstGeom prst="rect">
            <a:avLst/>
          </a:prstGeom>
          <a:noFill/>
          <a:ln w="9525">
            <a:noFill/>
            <a:miter lim="800000"/>
            <a:headEnd/>
            <a:tailEnd/>
          </a:ln>
        </p:spPr>
        <p:txBody>
          <a:bodyPr wrap="square" lIns="90000" tIns="46800" rIns="90000" bIns="46800">
            <a:prstTxWarp prst="textNoShape">
              <a:avLst/>
            </a:prstTxWarp>
            <a:spAutoFit/>
          </a:bodyPr>
          <a:lstStyle/>
          <a:p>
            <a:pPr marL="185738" indent="-185738" algn="just" eaLnBrk="0" hangingPunct="0">
              <a:lnSpc>
                <a:spcPct val="80000"/>
              </a:lnSpc>
              <a:spcBef>
                <a:spcPct val="30000"/>
              </a:spcBef>
              <a:spcAft>
                <a:spcPct val="30000"/>
              </a:spcAft>
              <a:buFont typeface="Arial" pitchFamily="-65" charset="0"/>
              <a:buChar char="•"/>
            </a:pPr>
            <a:r>
              <a:rPr lang="en-US" sz="2400" b="0" dirty="0">
                <a:latin typeface="Arial" pitchFamily="34" charset="0"/>
                <a:cs typeface="Arial" pitchFamily="34" charset="0"/>
              </a:rPr>
              <a:t>Dynamic deployment and re-placement of virtual machines on a pool of physical resources</a:t>
            </a:r>
          </a:p>
          <a:p>
            <a:pPr marL="185738" indent="-185738" algn="just" eaLnBrk="0" hangingPunct="0">
              <a:lnSpc>
                <a:spcPct val="80000"/>
              </a:lnSpc>
              <a:spcBef>
                <a:spcPct val="30000"/>
              </a:spcBef>
              <a:spcAft>
                <a:spcPct val="30000"/>
              </a:spcAft>
              <a:buFont typeface="Arial" pitchFamily="-65" charset="0"/>
              <a:buChar char="•"/>
            </a:pPr>
            <a:r>
              <a:rPr lang="en-US" sz="2400" b="0" dirty="0">
                <a:latin typeface="Arial" pitchFamily="34" charset="0"/>
                <a:cs typeface="Arial" pitchFamily="34" charset="0"/>
              </a:rPr>
              <a:t>Transform a rigid distributed physical infrastructure into a </a:t>
            </a:r>
            <a:r>
              <a:rPr lang="en-US" sz="2400" dirty="0">
                <a:solidFill>
                  <a:srgbClr val="32425D"/>
                </a:solidFill>
                <a:latin typeface="Arial" pitchFamily="34" charset="0"/>
                <a:cs typeface="Arial" pitchFamily="34" charset="0"/>
              </a:rPr>
              <a:t>flexible and agile virtual infrastructure</a:t>
            </a:r>
            <a:endParaRPr lang="en-US" sz="2400" b="0" dirty="0">
              <a:latin typeface="Arial" pitchFamily="34" charset="0"/>
              <a:cs typeface="Arial" pitchFamily="34" charset="0"/>
            </a:endParaRPr>
          </a:p>
        </p:txBody>
      </p:sp>
      <p:sp>
        <p:nvSpPr>
          <p:cNvPr id="19473" name="Rectangle 10"/>
          <p:cNvSpPr>
            <a:spLocks noChangeArrowheads="1"/>
          </p:cNvSpPr>
          <p:nvPr/>
        </p:nvSpPr>
        <p:spPr bwMode="auto">
          <a:xfrm>
            <a:off x="4712138" y="3167063"/>
            <a:ext cx="4431862" cy="3416320"/>
          </a:xfrm>
          <a:prstGeom prst="rect">
            <a:avLst/>
          </a:prstGeom>
          <a:noFill/>
          <a:ln w="9525">
            <a:noFill/>
            <a:miter lim="800000"/>
            <a:headEnd/>
            <a:tailEnd/>
          </a:ln>
        </p:spPr>
        <p:txBody>
          <a:bodyPr wrap="square">
            <a:prstTxWarp prst="textNoShape">
              <a:avLst/>
            </a:prstTxWarp>
            <a:spAutoFit/>
          </a:bodyPr>
          <a:lstStyle/>
          <a:p>
            <a:pPr marL="271463" indent="-271463" algn="l">
              <a:buFont typeface="Arial" pitchFamily="-65" charset="0"/>
              <a:buChar char="•"/>
            </a:pPr>
            <a:r>
              <a:rPr lang="en-US" sz="2400" dirty="0">
                <a:solidFill>
                  <a:srgbClr val="32425D"/>
                </a:solidFill>
                <a:latin typeface="Arial" pitchFamily="34" charset="0"/>
                <a:cs typeface="Arial" pitchFamily="34" charset="0"/>
              </a:rPr>
              <a:t>Backend of Public Cloud</a:t>
            </a:r>
            <a:r>
              <a:rPr lang="en-US" sz="2400" b="0" dirty="0">
                <a:latin typeface="Arial" pitchFamily="34" charset="0"/>
                <a:cs typeface="Arial" pitchFamily="34" charset="0"/>
              </a:rPr>
              <a:t>: Internal management of the infrastructure</a:t>
            </a:r>
            <a:endParaRPr lang="en-US" sz="2400" dirty="0">
              <a:solidFill>
                <a:srgbClr val="32425D"/>
              </a:solidFill>
              <a:latin typeface="Arial" pitchFamily="34" charset="0"/>
              <a:cs typeface="Arial" pitchFamily="34" charset="0"/>
            </a:endParaRPr>
          </a:p>
          <a:p>
            <a:pPr marL="271463" indent="-271463" algn="l">
              <a:buFont typeface="Arial" pitchFamily="-65" charset="0"/>
              <a:buChar char="•"/>
            </a:pPr>
            <a:r>
              <a:rPr lang="en-US" sz="2400" dirty="0">
                <a:solidFill>
                  <a:srgbClr val="32425D"/>
                </a:solidFill>
                <a:latin typeface="Arial" pitchFamily="34" charset="0"/>
                <a:cs typeface="Arial" pitchFamily="34" charset="0"/>
              </a:rPr>
              <a:t>Private Cloud</a:t>
            </a:r>
            <a:r>
              <a:rPr lang="en-US" sz="2400" b="0" dirty="0">
                <a:latin typeface="Arial" pitchFamily="34" charset="0"/>
                <a:cs typeface="Arial" pitchFamily="34" charset="0"/>
              </a:rPr>
              <a:t>: Virtualization of cluster or data-center for internal users</a:t>
            </a:r>
          </a:p>
          <a:p>
            <a:pPr marL="271463" indent="-271463" algn="l">
              <a:buFont typeface="Arial" pitchFamily="-65" charset="0"/>
              <a:buChar char="•"/>
            </a:pPr>
            <a:r>
              <a:rPr lang="en-US" sz="2400" dirty="0">
                <a:solidFill>
                  <a:srgbClr val="32425D"/>
                </a:solidFill>
                <a:latin typeface="Arial" pitchFamily="34" charset="0"/>
                <a:cs typeface="Arial" pitchFamily="34" charset="0"/>
              </a:rPr>
              <a:t>Cloud Interoperation</a:t>
            </a:r>
            <a:r>
              <a:rPr lang="en-US" sz="2400" b="0" dirty="0">
                <a:latin typeface="Arial" pitchFamily="34" charset="0"/>
                <a:cs typeface="Arial" pitchFamily="34" charset="0"/>
              </a:rPr>
              <a:t>: On-demand access to public clouds</a:t>
            </a:r>
            <a:endParaRPr lang="en-US" sz="2400" dirty="0">
              <a:latin typeface="Arial" pitchFamily="34" charset="0"/>
              <a:cs typeface="Arial" pitchFamily="34" charset="0"/>
            </a:endParaRPr>
          </a:p>
        </p:txBody>
      </p:sp>
      <p:pic>
        <p:nvPicPr>
          <p:cNvPr id="25" name="Picture 24" descr="one-arch-newv1.4.png"/>
          <p:cNvPicPr>
            <a:picLocks noChangeAspect="1"/>
          </p:cNvPicPr>
          <p:nvPr/>
        </p:nvPicPr>
        <p:blipFill>
          <a:blip r:embed="rId3"/>
          <a:stretch>
            <a:fillRect/>
          </a:stretch>
        </p:blipFill>
        <p:spPr>
          <a:xfrm>
            <a:off x="0" y="3167063"/>
            <a:ext cx="4643437" cy="3690937"/>
          </a:xfrm>
          <a:prstGeom prst="rect">
            <a:avLst/>
          </a:prstGeom>
        </p:spPr>
      </p:pic>
      <p:sp>
        <p:nvSpPr>
          <p:cNvPr id="2" name="Title 1"/>
          <p:cNvSpPr>
            <a:spLocks noGrp="1"/>
          </p:cNvSpPr>
          <p:nvPr>
            <p:ph type="title" idx="4294967295"/>
          </p:nvPr>
        </p:nvSpPr>
        <p:spPr>
          <a:xfrm>
            <a:off x="-36481" y="611172"/>
            <a:ext cx="9180513" cy="674688"/>
          </a:xfrm>
        </p:spPr>
        <p:txBody>
          <a:bodyPr>
            <a:noAutofit/>
          </a:bodyPr>
          <a:lstStyle/>
          <a:p>
            <a:r>
              <a:rPr lang="en-US" sz="3200" dirty="0">
                <a:solidFill>
                  <a:schemeClr val="tx1"/>
                </a:solidFill>
                <a:latin typeface="Arial" pitchFamily="34" charset="0"/>
                <a:cs typeface="Arial" pitchFamily="34" charset="0"/>
              </a:rPr>
              <a:t>Extending the Benefits of Virtualization to Clusters</a:t>
            </a:r>
          </a:p>
        </p:txBody>
      </p:sp>
    </p:spTree>
    <p:extLst>
      <p:ext uri="{BB962C8B-B14F-4D97-AF65-F5344CB8AC3E}">
        <p14:creationId xmlns:p14="http://schemas.microsoft.com/office/powerpoint/2010/main" val="88647108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lstStyle/>
          <a:p>
            <a:pPr>
              <a:buFont typeface="Arial" pitchFamily="34" charset="0"/>
              <a:buChar char="•"/>
            </a:pPr>
            <a:r>
              <a:rPr lang="en-US" dirty="0"/>
              <a:t>Virtual infrastructure managers</a:t>
            </a:r>
          </a:p>
          <a:p>
            <a:pPr>
              <a:buFont typeface="Arial" pitchFamily="34" charset="0"/>
              <a:buChar char="•"/>
            </a:pPr>
            <a:r>
              <a:rPr lang="en-US" dirty="0"/>
              <a:t>Architectural view on OpenNebula</a:t>
            </a:r>
          </a:p>
          <a:p>
            <a:pPr>
              <a:buFont typeface="Arial" pitchFamily="34" charset="0"/>
              <a:buChar char="•"/>
            </a:pPr>
            <a:r>
              <a:rPr lang="en-US" dirty="0"/>
              <a:t>Constructing a Private cloud</a:t>
            </a:r>
          </a:p>
          <a:p>
            <a:pPr>
              <a:buFont typeface="Arial" pitchFamily="34" charset="0"/>
              <a:buChar char="•"/>
            </a:pPr>
            <a:r>
              <a:rPr lang="en-US" dirty="0"/>
              <a:t>Virtual Machines in OpenNebula</a:t>
            </a:r>
          </a:p>
          <a:p>
            <a:pPr>
              <a:buFont typeface="Arial" pitchFamily="34" charset="0"/>
              <a:buChar char="•"/>
            </a:pPr>
            <a:r>
              <a:rPr lang="en-US" dirty="0"/>
              <a:t>Constructing a Hybrid cloud</a:t>
            </a:r>
          </a:p>
          <a:p>
            <a:endParaRPr lang="en-US" dirty="0"/>
          </a:p>
        </p:txBody>
      </p:sp>
      <p:sp>
        <p:nvSpPr>
          <p:cNvPr id="2" name="Title 1"/>
          <p:cNvSpPr>
            <a:spLocks noGrp="1"/>
          </p:cNvSpPr>
          <p:nvPr>
            <p:ph type="title" idx="4294967295"/>
          </p:nvPr>
        </p:nvSpPr>
        <p:spPr>
          <a:xfrm>
            <a:off x="0" y="142852"/>
            <a:ext cx="8229600" cy="1143000"/>
          </a:xfrm>
        </p:spPr>
        <p:txBody>
          <a:bodyPr/>
          <a:lstStyle/>
          <a:p>
            <a:r>
              <a:rPr lang="en-US" dirty="0">
                <a:solidFill>
                  <a:srgbClr val="1F497D"/>
                </a:solidFill>
              </a:rPr>
              <a:t>Outline</a:t>
            </a:r>
          </a:p>
        </p:txBody>
      </p:sp>
    </p:spTree>
    <p:extLst>
      <p:ext uri="{BB962C8B-B14F-4D97-AF65-F5344CB8AC3E}">
        <p14:creationId xmlns:p14="http://schemas.microsoft.com/office/powerpoint/2010/main" val="28916942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pillars.pdf"/>
          <p:cNvPicPr>
            <a:picLocks noChangeAspect="1"/>
          </p:cNvPicPr>
          <p:nvPr/>
        </p:nvPicPr>
        <p:blipFill>
          <a:blip r:embed="rId3"/>
          <a:stretch>
            <a:fillRect/>
          </a:stretch>
        </p:blipFill>
        <p:spPr>
          <a:xfrm>
            <a:off x="642910" y="1928802"/>
            <a:ext cx="7439662" cy="4143404"/>
          </a:xfrm>
          <a:prstGeom prst="rect">
            <a:avLst/>
          </a:prstGeom>
        </p:spPr>
      </p:pic>
      <p:sp>
        <p:nvSpPr>
          <p:cNvPr id="21518" name="AutoShape 31"/>
          <p:cNvSpPr>
            <a:spLocks noChangeArrowheads="1"/>
          </p:cNvSpPr>
          <p:nvPr/>
        </p:nvSpPr>
        <p:spPr bwMode="auto">
          <a:xfrm>
            <a:off x="2064604" y="1414690"/>
            <a:ext cx="4007594" cy="442674"/>
          </a:xfrm>
          <a:prstGeom prst="roundRect">
            <a:avLst>
              <a:gd name="adj" fmla="val 16667"/>
            </a:avLst>
          </a:prstGeom>
          <a:noFill/>
          <a:ln w="9525">
            <a:noFill/>
            <a:round/>
            <a:headEnd/>
            <a:tailEnd/>
          </a:ln>
        </p:spPr>
        <p:txBody>
          <a:bodyPr wrap="square" anchor="ctr">
            <a:prstTxWarp prst="textNoShape">
              <a:avLst/>
            </a:prstTxWarp>
            <a:spAutoFit/>
          </a:bodyPr>
          <a:lstStyle/>
          <a:p>
            <a:pPr algn="ctr"/>
            <a:r>
              <a:rPr lang="en-US" sz="2000" dirty="0">
                <a:solidFill>
                  <a:srgbClr val="32425D"/>
                </a:solidFill>
              </a:rPr>
              <a:t>Distributed VM Management Model</a:t>
            </a:r>
          </a:p>
        </p:txBody>
      </p:sp>
      <p:sp>
        <p:nvSpPr>
          <p:cNvPr id="2" name="Title 1"/>
          <p:cNvSpPr>
            <a:spLocks noGrp="1"/>
          </p:cNvSpPr>
          <p:nvPr>
            <p:ph type="title" idx="4294967295"/>
          </p:nvPr>
        </p:nvSpPr>
        <p:spPr>
          <a:xfrm>
            <a:off x="0" y="571480"/>
            <a:ext cx="8229600" cy="769938"/>
          </a:xfrm>
        </p:spPr>
        <p:txBody>
          <a:bodyPr>
            <a:normAutofit fontScale="90000"/>
          </a:bodyPr>
          <a:lstStyle/>
          <a:p>
            <a:r>
              <a:rPr lang="en-US" dirty="0">
                <a:solidFill>
                  <a:schemeClr val="tx1"/>
                </a:solidFill>
                <a:latin typeface="Arial" pitchFamily="34" charset="0"/>
                <a:cs typeface="Arial" pitchFamily="34" charset="0"/>
              </a:rPr>
              <a:t>Virtual Machine Management Model</a:t>
            </a:r>
          </a:p>
        </p:txBody>
      </p:sp>
    </p:spTree>
    <p:extLst>
      <p:ext uri="{BB962C8B-B14F-4D97-AF65-F5344CB8AC3E}">
        <p14:creationId xmlns:p14="http://schemas.microsoft.com/office/powerpoint/2010/main" val="4230675678"/>
      </p:ext>
    </p:extLst>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Props1.xml><?xml version="1.0" encoding="utf-8"?>
<ds:datastoreItem xmlns:ds="http://schemas.openxmlformats.org/officeDocument/2006/customXml" ds:itemID="{1D44E591-520A-4E51-B49C-7EFFD6EEF6B3}"/>
</file>

<file path=customXml/itemProps2.xml><?xml version="1.0" encoding="utf-8"?>
<ds:datastoreItem xmlns:ds="http://schemas.openxmlformats.org/officeDocument/2006/customXml" ds:itemID="{EF7246E8-EBAF-4EAE-829B-F2401CB21DB1}"/>
</file>

<file path=customXml/itemProps3.xml><?xml version="1.0" encoding="utf-8"?>
<ds:datastoreItem xmlns:ds="http://schemas.openxmlformats.org/officeDocument/2006/customXml" ds:itemID="{9054FBE4-8B0D-4BA1-9E7A-59477608DDE5}"/>
</file>

<file path=docProps/app.xml><?xml version="1.0" encoding="utf-8"?>
<Properties xmlns="http://schemas.openxmlformats.org/officeDocument/2006/extended-properties" xmlns:vt="http://schemas.openxmlformats.org/officeDocument/2006/docPropsVTypes">
  <TotalTime>1868</TotalTime>
  <Words>3060</Words>
  <Application>Microsoft Office PowerPoint</Application>
  <PresentationFormat>On-screen Show (4:3)</PresentationFormat>
  <Paragraphs>487</Paragraphs>
  <Slides>66</Slides>
  <Notes>22</Notes>
  <HiddenSlides>12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Arial</vt:lpstr>
      <vt:lpstr>Calibri</vt:lpstr>
      <vt:lpstr>Courier New</vt:lpstr>
      <vt:lpstr>Gotham Book</vt:lpstr>
      <vt:lpstr>Gotham Medium</vt:lpstr>
      <vt:lpstr>Handwriting - Dakota</vt:lpstr>
      <vt:lpstr>Helvetica</vt:lpstr>
      <vt:lpstr>Helvetica Neue</vt:lpstr>
      <vt:lpstr>Lucida Grande</vt:lpstr>
      <vt:lpstr>Monaco</vt:lpstr>
      <vt:lpstr>Poppins</vt:lpstr>
      <vt:lpstr>Symbol</vt:lpstr>
      <vt:lpstr>Times New Roman</vt:lpstr>
      <vt:lpstr>Wingdings</vt:lpstr>
      <vt:lpstr>Default</vt:lpstr>
      <vt:lpstr>PowerPoint Presentation</vt:lpstr>
      <vt:lpstr>Cloud Infrastructure Management using OpenNebula</vt:lpstr>
      <vt:lpstr>PowerPoint Presentation</vt:lpstr>
      <vt:lpstr>PowerPoint Presentation</vt:lpstr>
      <vt:lpstr>PowerPoint Presentation</vt:lpstr>
      <vt:lpstr>Virtual Infrastructure Managers</vt:lpstr>
      <vt:lpstr>Why a Virtual Infrastructure Manager?</vt:lpstr>
      <vt:lpstr>Extending the Benefits of Virtualization to Clusters</vt:lpstr>
      <vt:lpstr>Virtual Machine Management Model</vt:lpstr>
      <vt:lpstr>What is OpenNebula?</vt:lpstr>
      <vt:lpstr>PowerPoint Presentation</vt:lpstr>
      <vt:lpstr>What is OpenNebula?</vt:lpstr>
      <vt:lpstr>What is the OpenNebula Open-Source Project?</vt:lpstr>
      <vt:lpstr>PowerPoint Presentation</vt:lpstr>
      <vt:lpstr>PowerPoint Presentation</vt:lpstr>
      <vt:lpstr>PowerPoint Presentation</vt:lpstr>
      <vt:lpstr>PowerPoint Presentation</vt:lpstr>
      <vt:lpstr>PowerPoint Presentation</vt:lpstr>
      <vt:lpstr>PowerPoint Presentation</vt:lpstr>
      <vt:lpstr>The main features of OpenNebula</vt:lpstr>
      <vt:lpstr> OpenNebula Capability</vt:lpstr>
      <vt:lpstr> OpenNebula Cloud Model</vt:lpstr>
      <vt:lpstr>PowerPoint Presentation</vt:lpstr>
      <vt:lpstr>PowerPoint Presentation</vt:lpstr>
      <vt:lpstr>PowerPoint Presentation</vt:lpstr>
      <vt:lpstr>PowerPoint Presentation</vt:lpstr>
      <vt:lpstr>Interoperability From the Cloud Consumer Perspective</vt:lpstr>
      <vt:lpstr>Interoperability from the Cloud Provider perspective</vt:lpstr>
      <vt:lpstr>The Benefits for System Integrators</vt:lpstr>
      <vt:lpstr>Comparison with Similar Technologies</vt:lpstr>
      <vt:lpstr>Inside OpenNebula</vt:lpstr>
      <vt:lpstr>OpenNebula Architecture</vt:lpstr>
      <vt:lpstr>PowerPoint Presentation</vt:lpstr>
      <vt:lpstr>The Core</vt:lpstr>
      <vt:lpstr>The tools layer</vt:lpstr>
      <vt:lpstr>The drivers layer</vt:lpstr>
      <vt:lpstr>Process separation</vt:lpstr>
      <vt:lpstr>Constructing a private cloud</vt:lpstr>
      <vt:lpstr>System Overview</vt:lpstr>
      <vt:lpstr>Complex Storage behind OpenNebula</vt:lpstr>
      <vt:lpstr>System Datastore with Shared Transfer Manager Driver</vt:lpstr>
      <vt:lpstr>Preparing the storage for a simple private cloud</vt:lpstr>
      <vt:lpstr>Networking for private clouds</vt:lpstr>
      <vt:lpstr>Example network setup in a private cloud</vt:lpstr>
      <vt:lpstr>Virtual Networks</vt:lpstr>
      <vt:lpstr>Users</vt:lpstr>
      <vt:lpstr>User Management</vt:lpstr>
      <vt:lpstr>Configuration</vt:lpstr>
      <vt:lpstr>Virtual machines</vt:lpstr>
      <vt:lpstr>Preparing VMs for OpenNebula</vt:lpstr>
      <vt:lpstr>VM Description</vt:lpstr>
      <vt:lpstr>VM States overview</vt:lpstr>
      <vt:lpstr>Pending state</vt:lpstr>
      <vt:lpstr>Prolog state</vt:lpstr>
      <vt:lpstr>Boot state</vt:lpstr>
      <vt:lpstr>Contextualization</vt:lpstr>
      <vt:lpstr>Running and Shutdown states</vt:lpstr>
      <vt:lpstr>Epilog state</vt:lpstr>
      <vt:lpstr>Hybrid cloud</vt:lpstr>
      <vt:lpstr>Overview</vt:lpstr>
      <vt:lpstr>Making an Amazon EC2 hybrid</vt:lpstr>
      <vt:lpstr>Using an EC2 hybrid cloud</vt:lpstr>
      <vt:lpstr>Hybrid cloud Use Case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Chandra</dc:creator>
  <cp:lastModifiedBy>Moitra, Mridul (DXC Luxoft)</cp:lastModifiedBy>
  <cp:revision>52</cp:revision>
  <dcterms:modified xsi:type="dcterms:W3CDTF">2022-10-16T14:26:34Z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ies>
</file>